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134959547" r:id="rId4"/>
    <p:sldId id="2134959544" r:id="rId5"/>
    <p:sldId id="2134959550" r:id="rId6"/>
    <p:sldId id="2134959551" r:id="rId7"/>
    <p:sldId id="2134959552" r:id="rId8"/>
    <p:sldId id="2134959553" r:id="rId9"/>
    <p:sldId id="2134959556" r:id="rId10"/>
    <p:sldId id="2134959554" r:id="rId11"/>
    <p:sldId id="2134959558" r:id="rId12"/>
    <p:sldId id="2134959557" r:id="rId13"/>
    <p:sldId id="2134959555" r:id="rId14"/>
    <p:sldId id="2134959559" r:id="rId15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082F46"/>
    <a:srgbClr val="1F3C6A"/>
    <a:srgbClr val="F7F7F7"/>
    <a:srgbClr val="4D4D4D"/>
    <a:srgbClr val="403A82"/>
    <a:srgbClr val="9D87F1"/>
    <a:srgbClr val="8877D9"/>
    <a:srgbClr val="574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94651"/>
  </p:normalViewPr>
  <p:slideViewPr>
    <p:cSldViewPr>
      <p:cViewPr varScale="1">
        <p:scale>
          <a:sx n="49" d="100"/>
          <a:sy n="49" d="100"/>
        </p:scale>
        <p:origin x="102" y="5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4FBF7-575A-46EF-9B15-8A9CA59CD2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AA71F-A338-436C-8AD2-CCC96297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0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AA71F-A338-436C-8AD2-CCC9629749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0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082F46"/>
                </a:solidFill>
                <a:latin typeface="TT Firs Neue DemiBold"/>
                <a:cs typeface="TT Firs Neue D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082F46"/>
                </a:solidFill>
                <a:latin typeface="TT Firs Neue DemiBold"/>
                <a:cs typeface="TT Firs Neue D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082F46"/>
                </a:solidFill>
                <a:latin typeface="TT Firs Neue DemiBold"/>
                <a:cs typeface="TT Firs Neue D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Заголовок и объект_2_ВАРИАН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xmlns="" id="{1D60CA78-7D89-4A46-959B-75618501AD29}"/>
              </a:ext>
            </a:extLst>
          </p:cNvPr>
          <p:cNvSpPr/>
          <p:nvPr userDrawn="1"/>
        </p:nvSpPr>
        <p:spPr>
          <a:xfrm>
            <a:off x="0" y="1465934"/>
            <a:ext cx="1172210" cy="163830"/>
          </a:xfrm>
          <a:custGeom>
            <a:avLst/>
            <a:gdLst/>
            <a:ahLst/>
            <a:cxnLst/>
            <a:rect l="l" t="t" r="r" b="b"/>
            <a:pathLst>
              <a:path w="1172210" h="163830">
                <a:moveTo>
                  <a:pt x="1172069" y="0"/>
                </a:moveTo>
                <a:lnTo>
                  <a:pt x="0" y="0"/>
                </a:lnTo>
                <a:lnTo>
                  <a:pt x="0" y="163293"/>
                </a:lnTo>
                <a:lnTo>
                  <a:pt x="1172069" y="163293"/>
                </a:lnTo>
                <a:lnTo>
                  <a:pt x="1172069" y="0"/>
                </a:lnTo>
                <a:close/>
              </a:path>
            </a:pathLst>
          </a:custGeom>
          <a:solidFill>
            <a:srgbClr val="8497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xmlns="" id="{49F3F814-F8E0-4194-BAC0-25A182C80B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98216" y="3135805"/>
            <a:ext cx="16988234" cy="6176470"/>
          </a:xfrm>
        </p:spPr>
        <p:txBody>
          <a:bodyPr lIns="0" tIns="0" rIns="0" bIns="0"/>
          <a:lstStyle>
            <a:lvl1pPr>
              <a:defRPr sz="2800" b="0" i="0">
                <a:solidFill>
                  <a:srgbClr val="082F46"/>
                </a:solidFill>
              </a:defRPr>
            </a:lvl1pPr>
          </a:lstStyle>
          <a:p>
            <a:r>
              <a:rPr lang="ru-RU" dirty="0"/>
              <a:t>Текст</a:t>
            </a:r>
            <a:endParaRPr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C7218772-6FFE-49CE-9A91-DB9717A9B485}"/>
              </a:ext>
            </a:extLst>
          </p:cNvPr>
          <p:cNvSpPr/>
          <p:nvPr userDrawn="1"/>
        </p:nvSpPr>
        <p:spPr>
          <a:xfrm>
            <a:off x="12092116" y="0"/>
            <a:ext cx="8012430" cy="11277600"/>
          </a:xfrm>
          <a:custGeom>
            <a:avLst/>
            <a:gdLst/>
            <a:ahLst/>
            <a:cxnLst/>
            <a:rect l="l" t="t" r="r" b="b"/>
            <a:pathLst>
              <a:path w="8012430" h="11277600">
                <a:moveTo>
                  <a:pt x="3466972" y="0"/>
                </a:moveTo>
                <a:lnTo>
                  <a:pt x="0" y="0"/>
                </a:lnTo>
                <a:lnTo>
                  <a:pt x="4614676" y="11277510"/>
                </a:lnTo>
                <a:lnTo>
                  <a:pt x="8011975" y="11277510"/>
                </a:lnTo>
                <a:lnTo>
                  <a:pt x="8011975" y="11107242"/>
                </a:lnTo>
                <a:lnTo>
                  <a:pt x="3466972" y="0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DE8AB3E0-93A9-460B-A896-7FBD7CA1A10B}"/>
              </a:ext>
            </a:extLst>
          </p:cNvPr>
          <p:cNvSpPr/>
          <p:nvPr userDrawn="1"/>
        </p:nvSpPr>
        <p:spPr>
          <a:xfrm>
            <a:off x="12810249" y="5"/>
            <a:ext cx="7294245" cy="8152130"/>
          </a:xfrm>
          <a:custGeom>
            <a:avLst/>
            <a:gdLst/>
            <a:ahLst/>
            <a:cxnLst/>
            <a:rect l="l" t="t" r="r" b="b"/>
            <a:pathLst>
              <a:path w="7294244" h="8152130">
                <a:moveTo>
                  <a:pt x="2583319" y="3622078"/>
                </a:moveTo>
                <a:lnTo>
                  <a:pt x="1108227" y="17208"/>
                </a:lnTo>
                <a:lnTo>
                  <a:pt x="0" y="17208"/>
                </a:lnTo>
                <a:lnTo>
                  <a:pt x="1475092" y="3622078"/>
                </a:lnTo>
                <a:lnTo>
                  <a:pt x="2583319" y="3622078"/>
                </a:lnTo>
                <a:close/>
              </a:path>
              <a:path w="7294244" h="8152130">
                <a:moveTo>
                  <a:pt x="7292708" y="0"/>
                </a:moveTo>
                <a:lnTo>
                  <a:pt x="6027191" y="0"/>
                </a:lnTo>
                <a:lnTo>
                  <a:pt x="4343882" y="4113733"/>
                </a:lnTo>
                <a:lnTo>
                  <a:pt x="5609387" y="4113733"/>
                </a:lnTo>
                <a:lnTo>
                  <a:pt x="7292708" y="0"/>
                </a:lnTo>
                <a:close/>
              </a:path>
              <a:path w="7294244" h="8152130">
                <a:moveTo>
                  <a:pt x="7293838" y="5059261"/>
                </a:moveTo>
                <a:lnTo>
                  <a:pt x="6906946" y="4113733"/>
                </a:lnTo>
                <a:lnTo>
                  <a:pt x="5641429" y="4113733"/>
                </a:lnTo>
                <a:lnTo>
                  <a:pt x="7293838" y="8151952"/>
                </a:lnTo>
                <a:lnTo>
                  <a:pt x="7293838" y="5059261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2">
            <a:extLst>
              <a:ext uri="{FF2B5EF4-FFF2-40B4-BE49-F238E27FC236}">
                <a16:creationId xmlns:a16="http://schemas.microsoft.com/office/drawing/2014/main" xmlns="" id="{BC46014A-88E3-468B-A68E-6BACEFA41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9656" y="1213733"/>
            <a:ext cx="17088486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>
                <a:solidFill>
                  <a:srgbClr val="082F46"/>
                </a:solidFill>
              </a:defRPr>
            </a:lvl1pPr>
          </a:lstStyle>
          <a:p>
            <a:r>
              <a:rPr lang="ru-RU" dirty="0"/>
              <a:t>Заголовок</a:t>
            </a:r>
            <a:endParaRPr dirty="0"/>
          </a:p>
        </p:txBody>
      </p:sp>
      <p:pic>
        <p:nvPicPr>
          <p:cNvPr id="12" name="object 19">
            <a:extLst>
              <a:ext uri="{FF2B5EF4-FFF2-40B4-BE49-F238E27FC236}">
                <a16:creationId xmlns:a16="http://schemas.microsoft.com/office/drawing/2014/main" xmlns="" id="{08B927A4-BB50-411F-9A17-BFF368A2C49B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10272" y="778007"/>
            <a:ext cx="1057662" cy="6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3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  <p15:guide id="2" pos="10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объект_2_ВАРИАН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xmlns="" id="{1D60CA78-7D89-4A46-959B-75618501AD29}"/>
              </a:ext>
            </a:extLst>
          </p:cNvPr>
          <p:cNvSpPr/>
          <p:nvPr userDrawn="1"/>
        </p:nvSpPr>
        <p:spPr>
          <a:xfrm>
            <a:off x="0" y="1465934"/>
            <a:ext cx="1172210" cy="163830"/>
          </a:xfrm>
          <a:custGeom>
            <a:avLst/>
            <a:gdLst/>
            <a:ahLst/>
            <a:cxnLst/>
            <a:rect l="l" t="t" r="r" b="b"/>
            <a:pathLst>
              <a:path w="1172210" h="163830">
                <a:moveTo>
                  <a:pt x="1172069" y="0"/>
                </a:moveTo>
                <a:lnTo>
                  <a:pt x="0" y="0"/>
                </a:lnTo>
                <a:lnTo>
                  <a:pt x="0" y="163293"/>
                </a:lnTo>
                <a:lnTo>
                  <a:pt x="1172069" y="163293"/>
                </a:lnTo>
                <a:lnTo>
                  <a:pt x="1172069" y="0"/>
                </a:lnTo>
                <a:close/>
              </a:path>
            </a:pathLst>
          </a:custGeom>
          <a:solidFill>
            <a:srgbClr val="8497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xmlns="" id="{49F3F814-F8E0-4194-BAC0-25A182C80B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98216" y="3135805"/>
            <a:ext cx="16988234" cy="6176470"/>
          </a:xfrm>
        </p:spPr>
        <p:txBody>
          <a:bodyPr lIns="0" tIns="0" rIns="0" bIns="0"/>
          <a:lstStyle>
            <a:lvl1pPr>
              <a:defRPr sz="2800" b="0" i="0">
                <a:solidFill>
                  <a:srgbClr val="082F46"/>
                </a:solidFill>
              </a:defRPr>
            </a:lvl1pPr>
          </a:lstStyle>
          <a:p>
            <a:r>
              <a:rPr lang="ru-RU" dirty="0"/>
              <a:t>Текст</a:t>
            </a:r>
            <a:endParaRPr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C7218772-6FFE-49CE-9A91-DB9717A9B485}"/>
              </a:ext>
            </a:extLst>
          </p:cNvPr>
          <p:cNvSpPr/>
          <p:nvPr userDrawn="1"/>
        </p:nvSpPr>
        <p:spPr>
          <a:xfrm>
            <a:off x="12092116" y="0"/>
            <a:ext cx="8012430" cy="11277600"/>
          </a:xfrm>
          <a:custGeom>
            <a:avLst/>
            <a:gdLst/>
            <a:ahLst/>
            <a:cxnLst/>
            <a:rect l="l" t="t" r="r" b="b"/>
            <a:pathLst>
              <a:path w="8012430" h="11277600">
                <a:moveTo>
                  <a:pt x="3466972" y="0"/>
                </a:moveTo>
                <a:lnTo>
                  <a:pt x="0" y="0"/>
                </a:lnTo>
                <a:lnTo>
                  <a:pt x="4614676" y="11277510"/>
                </a:lnTo>
                <a:lnTo>
                  <a:pt x="8011975" y="11277510"/>
                </a:lnTo>
                <a:lnTo>
                  <a:pt x="8011975" y="11107242"/>
                </a:lnTo>
                <a:lnTo>
                  <a:pt x="3466972" y="0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DE8AB3E0-93A9-460B-A896-7FBD7CA1A10B}"/>
              </a:ext>
            </a:extLst>
          </p:cNvPr>
          <p:cNvSpPr/>
          <p:nvPr userDrawn="1"/>
        </p:nvSpPr>
        <p:spPr>
          <a:xfrm>
            <a:off x="12810249" y="5"/>
            <a:ext cx="7294245" cy="8152130"/>
          </a:xfrm>
          <a:custGeom>
            <a:avLst/>
            <a:gdLst/>
            <a:ahLst/>
            <a:cxnLst/>
            <a:rect l="l" t="t" r="r" b="b"/>
            <a:pathLst>
              <a:path w="7294244" h="8152130">
                <a:moveTo>
                  <a:pt x="2583319" y="3622078"/>
                </a:moveTo>
                <a:lnTo>
                  <a:pt x="1108227" y="17208"/>
                </a:lnTo>
                <a:lnTo>
                  <a:pt x="0" y="17208"/>
                </a:lnTo>
                <a:lnTo>
                  <a:pt x="1475092" y="3622078"/>
                </a:lnTo>
                <a:lnTo>
                  <a:pt x="2583319" y="3622078"/>
                </a:lnTo>
                <a:close/>
              </a:path>
              <a:path w="7294244" h="8152130">
                <a:moveTo>
                  <a:pt x="7292708" y="0"/>
                </a:moveTo>
                <a:lnTo>
                  <a:pt x="6027191" y="0"/>
                </a:lnTo>
                <a:lnTo>
                  <a:pt x="4343882" y="4113733"/>
                </a:lnTo>
                <a:lnTo>
                  <a:pt x="5609387" y="4113733"/>
                </a:lnTo>
                <a:lnTo>
                  <a:pt x="7292708" y="0"/>
                </a:lnTo>
                <a:close/>
              </a:path>
              <a:path w="7294244" h="8152130">
                <a:moveTo>
                  <a:pt x="7293838" y="5059261"/>
                </a:moveTo>
                <a:lnTo>
                  <a:pt x="6906946" y="4113733"/>
                </a:lnTo>
                <a:lnTo>
                  <a:pt x="5641429" y="4113733"/>
                </a:lnTo>
                <a:lnTo>
                  <a:pt x="7293838" y="8151952"/>
                </a:lnTo>
                <a:lnTo>
                  <a:pt x="7293838" y="5059261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2">
            <a:extLst>
              <a:ext uri="{FF2B5EF4-FFF2-40B4-BE49-F238E27FC236}">
                <a16:creationId xmlns:a16="http://schemas.microsoft.com/office/drawing/2014/main" xmlns="" id="{BC46014A-88E3-468B-A68E-6BACEFA41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9656" y="1213733"/>
            <a:ext cx="17088486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>
                <a:solidFill>
                  <a:srgbClr val="082F46"/>
                </a:solidFill>
              </a:defRPr>
            </a:lvl1pPr>
          </a:lstStyle>
          <a:p>
            <a:r>
              <a:rPr lang="ru-RU" dirty="0"/>
              <a:t>Заголовок</a:t>
            </a:r>
            <a:endParaRPr dirty="0"/>
          </a:p>
        </p:txBody>
      </p:sp>
      <p:pic>
        <p:nvPicPr>
          <p:cNvPr id="12" name="object 19">
            <a:extLst>
              <a:ext uri="{FF2B5EF4-FFF2-40B4-BE49-F238E27FC236}">
                <a16:creationId xmlns:a16="http://schemas.microsoft.com/office/drawing/2014/main" xmlns="" id="{08B927A4-BB50-411F-9A17-BFF368A2C49B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10272" y="778007"/>
            <a:ext cx="1057662" cy="6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5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  <p15:guide id="2" pos="10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объект_2_ВАРИАН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xmlns="" id="{49F3F814-F8E0-4194-BAC0-25A182C80B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98216" y="3135805"/>
            <a:ext cx="16988234" cy="6176470"/>
          </a:xfrm>
        </p:spPr>
        <p:txBody>
          <a:bodyPr lIns="0" tIns="0" rIns="0" bIns="0"/>
          <a:lstStyle>
            <a:lvl1pPr>
              <a:defRPr sz="2800" b="0" i="0">
                <a:solidFill>
                  <a:srgbClr val="082F46"/>
                </a:solidFill>
              </a:defRPr>
            </a:lvl1pPr>
          </a:lstStyle>
          <a:p>
            <a:r>
              <a:rPr lang="ru-RU" dirty="0"/>
              <a:t>Текст</a:t>
            </a:r>
            <a:endParaRPr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C7218772-6FFE-49CE-9A91-DB9717A9B485}"/>
              </a:ext>
            </a:extLst>
          </p:cNvPr>
          <p:cNvSpPr/>
          <p:nvPr userDrawn="1"/>
        </p:nvSpPr>
        <p:spPr>
          <a:xfrm>
            <a:off x="12092116" y="0"/>
            <a:ext cx="8012430" cy="11277600"/>
          </a:xfrm>
          <a:custGeom>
            <a:avLst/>
            <a:gdLst/>
            <a:ahLst/>
            <a:cxnLst/>
            <a:rect l="l" t="t" r="r" b="b"/>
            <a:pathLst>
              <a:path w="8012430" h="11277600">
                <a:moveTo>
                  <a:pt x="3466972" y="0"/>
                </a:moveTo>
                <a:lnTo>
                  <a:pt x="0" y="0"/>
                </a:lnTo>
                <a:lnTo>
                  <a:pt x="4614676" y="11277510"/>
                </a:lnTo>
                <a:lnTo>
                  <a:pt x="8011975" y="11277510"/>
                </a:lnTo>
                <a:lnTo>
                  <a:pt x="8011975" y="11107242"/>
                </a:lnTo>
                <a:lnTo>
                  <a:pt x="3466972" y="0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DE8AB3E0-93A9-460B-A896-7FBD7CA1A10B}"/>
              </a:ext>
            </a:extLst>
          </p:cNvPr>
          <p:cNvSpPr/>
          <p:nvPr userDrawn="1"/>
        </p:nvSpPr>
        <p:spPr>
          <a:xfrm>
            <a:off x="12810249" y="5"/>
            <a:ext cx="7294245" cy="8152130"/>
          </a:xfrm>
          <a:custGeom>
            <a:avLst/>
            <a:gdLst/>
            <a:ahLst/>
            <a:cxnLst/>
            <a:rect l="l" t="t" r="r" b="b"/>
            <a:pathLst>
              <a:path w="7294244" h="8152130">
                <a:moveTo>
                  <a:pt x="2583319" y="3622078"/>
                </a:moveTo>
                <a:lnTo>
                  <a:pt x="1108227" y="17208"/>
                </a:lnTo>
                <a:lnTo>
                  <a:pt x="0" y="17208"/>
                </a:lnTo>
                <a:lnTo>
                  <a:pt x="1475092" y="3622078"/>
                </a:lnTo>
                <a:lnTo>
                  <a:pt x="2583319" y="3622078"/>
                </a:lnTo>
                <a:close/>
              </a:path>
              <a:path w="7294244" h="8152130">
                <a:moveTo>
                  <a:pt x="7292708" y="0"/>
                </a:moveTo>
                <a:lnTo>
                  <a:pt x="6027191" y="0"/>
                </a:lnTo>
                <a:lnTo>
                  <a:pt x="4343882" y="4113733"/>
                </a:lnTo>
                <a:lnTo>
                  <a:pt x="5609387" y="4113733"/>
                </a:lnTo>
                <a:lnTo>
                  <a:pt x="7292708" y="0"/>
                </a:lnTo>
                <a:close/>
              </a:path>
              <a:path w="7294244" h="8152130">
                <a:moveTo>
                  <a:pt x="7293838" y="5059261"/>
                </a:moveTo>
                <a:lnTo>
                  <a:pt x="6906946" y="4113733"/>
                </a:lnTo>
                <a:lnTo>
                  <a:pt x="5641429" y="4113733"/>
                </a:lnTo>
                <a:lnTo>
                  <a:pt x="7293838" y="8151952"/>
                </a:lnTo>
                <a:lnTo>
                  <a:pt x="7293838" y="5059261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2">
            <a:extLst>
              <a:ext uri="{FF2B5EF4-FFF2-40B4-BE49-F238E27FC236}">
                <a16:creationId xmlns:a16="http://schemas.microsoft.com/office/drawing/2014/main" xmlns="" id="{BC46014A-88E3-468B-A68E-6BACEFA41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9656" y="1213733"/>
            <a:ext cx="17088486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>
                <a:solidFill>
                  <a:srgbClr val="082F46"/>
                </a:solidFill>
              </a:defRPr>
            </a:lvl1pPr>
          </a:lstStyle>
          <a:p>
            <a:r>
              <a:rPr lang="ru-RU" dirty="0"/>
              <a:t>Заголовок</a:t>
            </a:r>
            <a:endParaRPr dirty="0"/>
          </a:p>
        </p:txBody>
      </p:sp>
      <p:pic>
        <p:nvPicPr>
          <p:cNvPr id="12" name="object 19">
            <a:extLst>
              <a:ext uri="{FF2B5EF4-FFF2-40B4-BE49-F238E27FC236}">
                <a16:creationId xmlns:a16="http://schemas.microsoft.com/office/drawing/2014/main" xmlns="" id="{08B927A4-BB50-411F-9A17-BFF368A2C49B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10272" y="778007"/>
            <a:ext cx="1057662" cy="6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9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  <p15:guide id="2" pos="10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6777" y="1299347"/>
            <a:ext cx="16970544" cy="1275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082F46"/>
                </a:solidFill>
                <a:latin typeface="TT Firs Neue DemiBold"/>
                <a:cs typeface="TT Firs Neue D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70" r:id="rId7"/>
    <p:sldLayoutId id="2147483669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45268" y="5"/>
            <a:ext cx="3858895" cy="11296015"/>
          </a:xfrm>
          <a:custGeom>
            <a:avLst/>
            <a:gdLst/>
            <a:ahLst/>
            <a:cxnLst/>
            <a:rect l="l" t="t" r="r" b="b"/>
            <a:pathLst>
              <a:path w="3858894" h="11296015">
                <a:moveTo>
                  <a:pt x="3858691" y="3767074"/>
                </a:moveTo>
                <a:lnTo>
                  <a:pt x="2317381" y="0"/>
                </a:lnTo>
                <a:lnTo>
                  <a:pt x="1158875" y="0"/>
                </a:lnTo>
                <a:lnTo>
                  <a:pt x="2700312" y="3767074"/>
                </a:lnTo>
                <a:lnTo>
                  <a:pt x="3858691" y="3767074"/>
                </a:lnTo>
                <a:close/>
              </a:path>
              <a:path w="3858894" h="11296015">
                <a:moveTo>
                  <a:pt x="3858704" y="11295609"/>
                </a:moveTo>
                <a:lnTo>
                  <a:pt x="2316886" y="7527341"/>
                </a:lnTo>
                <a:lnTo>
                  <a:pt x="1161694" y="7527341"/>
                </a:lnTo>
                <a:lnTo>
                  <a:pt x="2700312" y="3767074"/>
                </a:lnTo>
                <a:lnTo>
                  <a:pt x="1541932" y="3767074"/>
                </a:lnTo>
                <a:lnTo>
                  <a:pt x="0" y="7535329"/>
                </a:lnTo>
                <a:lnTo>
                  <a:pt x="1158379" y="7535329"/>
                </a:lnTo>
                <a:lnTo>
                  <a:pt x="1160030" y="7531392"/>
                </a:lnTo>
                <a:lnTo>
                  <a:pt x="2700312" y="11295609"/>
                </a:lnTo>
                <a:lnTo>
                  <a:pt x="3858704" y="11295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305" y="1218378"/>
            <a:ext cx="5577910" cy="13015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0857" y="3624858"/>
            <a:ext cx="1669732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spc="-10" dirty="0"/>
              <a:t>Инструкция для подачи заявки</a:t>
            </a:r>
            <a:br>
              <a:rPr lang="ru-RU" sz="6000" spc="-10" dirty="0"/>
            </a:br>
            <a:r>
              <a:rPr lang="ru-RU" sz="6000" spc="-10" dirty="0"/>
              <a:t>на получение услуги по выведению </a:t>
            </a:r>
            <a:br>
              <a:rPr lang="ru-RU" sz="6000" spc="-10" dirty="0"/>
            </a:br>
            <a:r>
              <a:rPr lang="ru-RU" sz="6000" spc="-10" dirty="0"/>
              <a:t>на маркетплейсы самозанятых</a:t>
            </a:r>
            <a:br>
              <a:rPr lang="ru-RU" sz="6000" spc="-10" dirty="0"/>
            </a:br>
            <a:r>
              <a:rPr lang="ru-RU" sz="6000" spc="-10" dirty="0"/>
              <a:t>Республики Татарстан</a:t>
            </a:r>
            <a:endParaRPr sz="6000" dirty="0"/>
          </a:p>
        </p:txBody>
      </p:sp>
      <p:pic>
        <p:nvPicPr>
          <p:cNvPr id="7" name="object 143">
            <a:extLst>
              <a:ext uri="{FF2B5EF4-FFF2-40B4-BE49-F238E27FC236}">
                <a16:creationId xmlns:a16="http://schemas.microsoft.com/office/drawing/2014/main" xmlns="" id="{87C11823-D476-4210-8F24-22AEF6CBFD0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8305" y="8816982"/>
            <a:ext cx="2846012" cy="623234"/>
          </a:xfrm>
          <a:prstGeom prst="rect">
            <a:avLst/>
          </a:prstGeom>
        </p:spPr>
      </p:pic>
      <p:pic>
        <p:nvPicPr>
          <p:cNvPr id="8" name="object 145">
            <a:extLst>
              <a:ext uri="{FF2B5EF4-FFF2-40B4-BE49-F238E27FC236}">
                <a16:creationId xmlns:a16="http://schemas.microsoft.com/office/drawing/2014/main" xmlns="" id="{38D9883C-B8DB-4CA1-ABDE-9502FA302BB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99850" y="8629590"/>
            <a:ext cx="3112466" cy="8928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CB5EC7B-ADB4-4F0D-B9F2-4C91CC952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6760" y="8858269"/>
            <a:ext cx="5177485" cy="664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31974"/>
            <a:ext cx="2362200" cy="6376670"/>
          </a:xfrm>
          <a:custGeom>
            <a:avLst/>
            <a:gdLst/>
            <a:ahLst/>
            <a:cxnLst/>
            <a:rect l="l" t="t" r="r" b="b"/>
            <a:pathLst>
              <a:path w="2362200" h="6376670">
                <a:moveTo>
                  <a:pt x="1193850" y="0"/>
                </a:moveTo>
                <a:lnTo>
                  <a:pt x="682066" y="0"/>
                </a:lnTo>
                <a:lnTo>
                  <a:pt x="4559" y="1656435"/>
                </a:lnTo>
                <a:lnTo>
                  <a:pt x="516343" y="1656435"/>
                </a:lnTo>
                <a:lnTo>
                  <a:pt x="1193850" y="0"/>
                </a:lnTo>
                <a:close/>
              </a:path>
              <a:path w="2362200" h="6376670">
                <a:moveTo>
                  <a:pt x="1686013" y="4031373"/>
                </a:moveTo>
                <a:lnTo>
                  <a:pt x="952944" y="4031373"/>
                </a:lnTo>
                <a:lnTo>
                  <a:pt x="0" y="6360427"/>
                </a:lnTo>
                <a:lnTo>
                  <a:pt x="0" y="6376581"/>
                </a:lnTo>
                <a:lnTo>
                  <a:pt x="726478" y="6376581"/>
                </a:lnTo>
                <a:lnTo>
                  <a:pt x="1686013" y="4031373"/>
                </a:lnTo>
                <a:close/>
              </a:path>
              <a:path w="2362200" h="6376670">
                <a:moveTo>
                  <a:pt x="2361971" y="4029075"/>
                </a:moveTo>
                <a:lnTo>
                  <a:pt x="1391526" y="1657197"/>
                </a:lnTo>
                <a:lnTo>
                  <a:pt x="658406" y="1657197"/>
                </a:lnTo>
                <a:lnTo>
                  <a:pt x="1628876" y="4029075"/>
                </a:lnTo>
                <a:lnTo>
                  <a:pt x="2361971" y="4029075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05347" y="0"/>
            <a:ext cx="11996420" cy="11308715"/>
          </a:xfrm>
          <a:custGeom>
            <a:avLst/>
            <a:gdLst/>
            <a:ahLst/>
            <a:cxnLst/>
            <a:rect l="l" t="t" r="r" b="b"/>
            <a:pathLst>
              <a:path w="11996419" h="11308715">
                <a:moveTo>
                  <a:pt x="11996126" y="0"/>
                </a:moveTo>
                <a:lnTo>
                  <a:pt x="4627126" y="0"/>
                </a:lnTo>
                <a:lnTo>
                  <a:pt x="0" y="11308556"/>
                </a:lnTo>
                <a:lnTo>
                  <a:pt x="11996126" y="11308556"/>
                </a:lnTo>
                <a:lnTo>
                  <a:pt x="11996126" y="0"/>
                </a:lnTo>
                <a:close/>
              </a:path>
            </a:pathLst>
          </a:custGeom>
          <a:solidFill>
            <a:srgbClr val="082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65976"/>
            <a:ext cx="1172210" cy="163830"/>
          </a:xfrm>
          <a:custGeom>
            <a:avLst/>
            <a:gdLst/>
            <a:ahLst/>
            <a:cxnLst/>
            <a:rect l="l" t="t" r="r" b="b"/>
            <a:pathLst>
              <a:path w="1172210" h="163830">
                <a:moveTo>
                  <a:pt x="1171713" y="0"/>
                </a:moveTo>
                <a:lnTo>
                  <a:pt x="0" y="0"/>
                </a:lnTo>
                <a:lnTo>
                  <a:pt x="0" y="163272"/>
                </a:lnTo>
                <a:lnTo>
                  <a:pt x="1171713" y="163272"/>
                </a:lnTo>
                <a:lnTo>
                  <a:pt x="1171713" y="0"/>
                </a:lnTo>
                <a:close/>
              </a:path>
            </a:pathLst>
          </a:custGeom>
          <a:solidFill>
            <a:srgbClr val="8497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00ABA93F-4669-4D18-B288-47FD9B690880}"/>
              </a:ext>
            </a:extLst>
          </p:cNvPr>
          <p:cNvSpPr txBox="1">
            <a:spLocks/>
          </p:cNvSpPr>
          <p:nvPr/>
        </p:nvSpPr>
        <p:spPr>
          <a:xfrm>
            <a:off x="1579656" y="1213733"/>
            <a:ext cx="17088486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082F46"/>
                </a:solidFill>
                <a:latin typeface="TT Firs Neue DemiBold"/>
                <a:ea typeface="+mj-ea"/>
                <a:cs typeface="TT Firs Neue DemiBold"/>
              </a:defRPr>
            </a:lvl1pPr>
          </a:lstStyle>
          <a:p>
            <a:r>
              <a:rPr lang="ru-RU" kern="0" dirty="0"/>
              <a:t>8. Для продолжения вам необходимо </a:t>
            </a:r>
            <a:br>
              <a:rPr lang="ru-RU" kern="0" dirty="0"/>
            </a:br>
            <a:r>
              <a:rPr lang="ru-RU" kern="0" dirty="0"/>
              <a:t>скачать справки из приложения </a:t>
            </a:r>
            <a:br>
              <a:rPr lang="ru-RU" kern="0" dirty="0"/>
            </a:br>
            <a:r>
              <a:rPr lang="ru-RU" kern="0" dirty="0"/>
              <a:t>«Мой налог»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0A33B123-80C5-4709-A9AA-2AAF11B15CFF}"/>
              </a:ext>
            </a:extLst>
          </p:cNvPr>
          <p:cNvGrpSpPr/>
          <p:nvPr/>
        </p:nvGrpSpPr>
        <p:grpSpPr>
          <a:xfrm>
            <a:off x="7156450" y="2712469"/>
            <a:ext cx="11998766" cy="8251783"/>
            <a:chOff x="6752608" y="2241818"/>
            <a:chExt cx="12632347" cy="868750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3F527471-E3A9-4E44-AFFF-BB1A0FB04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2608" y="2241819"/>
              <a:ext cx="4014044" cy="8684551"/>
            </a:xfrm>
            <a:prstGeom prst="rect">
              <a:avLst/>
            </a:prstGeom>
            <a:effectLst>
              <a:outerShdw blurRad="177800" dist="127000" dir="2700000" algn="tl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EE38FD8C-D0C3-451C-A49B-04CF07928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57075" y="2241819"/>
              <a:ext cx="4014044" cy="8684499"/>
            </a:xfrm>
            <a:prstGeom prst="rect">
              <a:avLst/>
            </a:prstGeom>
            <a:effectLst>
              <a:outerShdw blurRad="177800" dist="127000" dir="2700000" algn="tl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37B72AAC-AF62-4388-82CF-473B39ACC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70911" y="2241818"/>
              <a:ext cx="4014044" cy="8687509"/>
            </a:xfrm>
            <a:prstGeom prst="rect">
              <a:avLst/>
            </a:prstGeom>
            <a:effectLst>
              <a:outerShdw blurRad="177800" dist="127000" dir="2700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3BCB4322-0D36-49BF-BF63-3621FB939A4A}"/>
                </a:ext>
              </a:extLst>
            </p:cNvPr>
            <p:cNvSpPr/>
            <p:nvPr/>
          </p:nvSpPr>
          <p:spPr>
            <a:xfrm>
              <a:off x="9811234" y="9845674"/>
              <a:ext cx="1079016" cy="92939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CB52482A-5056-4092-99A6-5404E9A5305A}"/>
                </a:ext>
              </a:extLst>
            </p:cNvPr>
            <p:cNvSpPr/>
            <p:nvPr/>
          </p:nvSpPr>
          <p:spPr>
            <a:xfrm>
              <a:off x="11173869" y="6206003"/>
              <a:ext cx="3897249" cy="92939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9026623-0F03-43EE-9ACD-568DB2BE7631}"/>
                </a:ext>
              </a:extLst>
            </p:cNvPr>
            <p:cNvSpPr/>
            <p:nvPr/>
          </p:nvSpPr>
          <p:spPr>
            <a:xfrm>
              <a:off x="15429308" y="3529098"/>
              <a:ext cx="3897249" cy="154641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xmlns="" id="{035BFC58-759A-4DC0-A46E-53F76F87B2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0300" y="7135396"/>
              <a:ext cx="293569" cy="27102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xmlns="" id="{6BF83D84-A578-46DD-96ED-ABCB19B625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61169" y="5075511"/>
              <a:ext cx="368139" cy="113049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BAE495C1-A75E-4A22-8B52-5F981DF339FD}"/>
              </a:ext>
            </a:extLst>
          </p:cNvPr>
          <p:cNvSpPr/>
          <p:nvPr/>
        </p:nvSpPr>
        <p:spPr>
          <a:xfrm>
            <a:off x="7308850" y="3216275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EE7C48A-9FD2-42F6-8E01-FA26DF3C9449}"/>
              </a:ext>
            </a:extLst>
          </p:cNvPr>
          <p:cNvSpPr/>
          <p:nvPr/>
        </p:nvSpPr>
        <p:spPr>
          <a:xfrm>
            <a:off x="7689850" y="3216275"/>
            <a:ext cx="2438400" cy="381000"/>
          </a:xfrm>
          <a:prstGeom prst="rect">
            <a:avLst/>
          </a:prstGeom>
          <a:solidFill>
            <a:srgbClr val="1F3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C954A84F-EEDB-425D-AE78-F1D6067F1E18}"/>
              </a:ext>
            </a:extLst>
          </p:cNvPr>
          <p:cNvSpPr/>
          <p:nvPr/>
        </p:nvSpPr>
        <p:spPr>
          <a:xfrm>
            <a:off x="12775609" y="3597910"/>
            <a:ext cx="771935" cy="771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6B5FF5A-E055-449E-838A-2BCB86890355}"/>
              </a:ext>
            </a:extLst>
          </p:cNvPr>
          <p:cNvSpPr/>
          <p:nvPr/>
        </p:nvSpPr>
        <p:spPr>
          <a:xfrm>
            <a:off x="12033250" y="4369845"/>
            <a:ext cx="2286000" cy="23685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B113F21-08D6-425D-A1D2-6BB94F2B9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619709" y="779092"/>
            <a:ext cx="1062419" cy="6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8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E2A47B-B760-4D1F-8B59-E055F031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834" y="2032263"/>
            <a:ext cx="16970544" cy="127508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5B8A55A-24CC-482D-AC8D-F0C4E7405FDD}"/>
              </a:ext>
            </a:extLst>
          </p:cNvPr>
          <p:cNvSpPr/>
          <p:nvPr/>
        </p:nvSpPr>
        <p:spPr>
          <a:xfrm>
            <a:off x="-30916" y="-57665"/>
            <a:ext cx="20135016" cy="11366513"/>
          </a:xfrm>
          <a:prstGeom prst="rect">
            <a:avLst/>
          </a:prstGeom>
          <a:solidFill>
            <a:srgbClr val="082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074037A-5E9E-45A2-AE69-E38B7A7B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619709" y="779092"/>
            <a:ext cx="1062419" cy="682984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FDD70FB0-3D91-4AA8-8993-66E9BE54E42C}"/>
              </a:ext>
            </a:extLst>
          </p:cNvPr>
          <p:cNvGrpSpPr/>
          <p:nvPr/>
        </p:nvGrpSpPr>
        <p:grpSpPr>
          <a:xfrm>
            <a:off x="3422650" y="1896100"/>
            <a:ext cx="6248400" cy="8843502"/>
            <a:chOff x="526780" y="1895896"/>
            <a:chExt cx="6248400" cy="8843502"/>
          </a:xfrm>
        </p:grpSpPr>
        <p:pic>
          <p:nvPicPr>
            <p:cNvPr id="17" name="Рисунок 16" descr="Изображение выглядит как стол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17E33D8-85D1-4328-A2BF-8A25BF383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80" y="1895896"/>
              <a:ext cx="6248400" cy="8843502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C5CBDB9C-DF90-49E9-AA1F-271668E470CF}"/>
                </a:ext>
              </a:extLst>
            </p:cNvPr>
            <p:cNvSpPr/>
            <p:nvPr/>
          </p:nvSpPr>
          <p:spPr>
            <a:xfrm>
              <a:off x="5081307" y="4527987"/>
              <a:ext cx="914400" cy="136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D31BA9F0-9D53-4F2D-8CE2-3DEC887D92F1}"/>
                </a:ext>
              </a:extLst>
            </p:cNvPr>
            <p:cNvSpPr/>
            <p:nvPr/>
          </p:nvSpPr>
          <p:spPr>
            <a:xfrm>
              <a:off x="2630518" y="3475352"/>
              <a:ext cx="2040924" cy="136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2443C7D4-1245-458E-B645-5C8B51AB8DEC}"/>
                </a:ext>
              </a:extLst>
            </p:cNvPr>
            <p:cNvSpPr/>
            <p:nvPr/>
          </p:nvSpPr>
          <p:spPr>
            <a:xfrm>
              <a:off x="3819443" y="2958591"/>
              <a:ext cx="652264" cy="165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8F8D9E1B-0C19-4E71-839F-713A27B6E91C}"/>
                </a:ext>
              </a:extLst>
            </p:cNvPr>
            <p:cNvSpPr/>
            <p:nvPr/>
          </p:nvSpPr>
          <p:spPr>
            <a:xfrm>
              <a:off x="1465204" y="3975349"/>
              <a:ext cx="652264" cy="165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B7136B17-48DD-4565-BF75-6781C84247BD}"/>
                </a:ext>
              </a:extLst>
            </p:cNvPr>
            <p:cNvSpPr/>
            <p:nvPr/>
          </p:nvSpPr>
          <p:spPr>
            <a:xfrm>
              <a:off x="3650980" y="4956567"/>
              <a:ext cx="2748886" cy="136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7DCFEC30-C94F-4D31-BC10-2931C3291676}"/>
                </a:ext>
              </a:extLst>
            </p:cNvPr>
            <p:cNvSpPr/>
            <p:nvPr/>
          </p:nvSpPr>
          <p:spPr>
            <a:xfrm>
              <a:off x="1109809" y="5125803"/>
              <a:ext cx="1761698" cy="136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6685320C-E0F8-4D9C-BF84-F69E2A7F3DB5}"/>
                </a:ext>
              </a:extLst>
            </p:cNvPr>
            <p:cNvSpPr/>
            <p:nvPr/>
          </p:nvSpPr>
          <p:spPr>
            <a:xfrm>
              <a:off x="4090707" y="4970836"/>
              <a:ext cx="1900899" cy="136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DE75A566-683A-4057-A165-2D1D1D7744BC}"/>
                </a:ext>
              </a:extLst>
            </p:cNvPr>
            <p:cNvSpPr/>
            <p:nvPr/>
          </p:nvSpPr>
          <p:spPr>
            <a:xfrm>
              <a:off x="2719107" y="9664191"/>
              <a:ext cx="1900899" cy="136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CD5774F3-5077-46CD-A459-2846CB1D4AEA}"/>
                </a:ext>
              </a:extLst>
            </p:cNvPr>
            <p:cNvSpPr/>
            <p:nvPr/>
          </p:nvSpPr>
          <p:spPr>
            <a:xfrm>
              <a:off x="5559289" y="2373605"/>
              <a:ext cx="914400" cy="233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6358758A-1103-45ED-BFB9-87EF99B0BE82}"/>
              </a:ext>
            </a:extLst>
          </p:cNvPr>
          <p:cNvGrpSpPr/>
          <p:nvPr/>
        </p:nvGrpSpPr>
        <p:grpSpPr>
          <a:xfrm>
            <a:off x="10515854" y="1866051"/>
            <a:ext cx="6248400" cy="8843502"/>
            <a:chOff x="6927850" y="1866051"/>
            <a:chExt cx="6248400" cy="8843502"/>
          </a:xfrm>
        </p:grpSpPr>
        <p:pic>
          <p:nvPicPr>
            <p:cNvPr id="15" name="Рисунок 14" descr="Изображение выглядит как стол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F1EB6B-3492-400F-A4D8-ABF055A8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850" y="1866051"/>
              <a:ext cx="6248400" cy="8843502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3DEE5C72-A3AB-4AE0-B875-D4A1A01A757B}"/>
                </a:ext>
              </a:extLst>
            </p:cNvPr>
            <p:cNvSpPr/>
            <p:nvPr/>
          </p:nvSpPr>
          <p:spPr>
            <a:xfrm>
              <a:off x="7494459" y="3132763"/>
              <a:ext cx="787247" cy="17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321F49EA-05AC-46CD-8AA5-4BC6FBF7FA02}"/>
                </a:ext>
              </a:extLst>
            </p:cNvPr>
            <p:cNvSpPr/>
            <p:nvPr/>
          </p:nvSpPr>
          <p:spPr>
            <a:xfrm>
              <a:off x="9131671" y="3720590"/>
              <a:ext cx="2045635" cy="117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6036E6EB-6B90-49F3-B770-4EC7E0BC8986}"/>
                </a:ext>
              </a:extLst>
            </p:cNvPr>
            <p:cNvSpPr/>
            <p:nvPr/>
          </p:nvSpPr>
          <p:spPr>
            <a:xfrm>
              <a:off x="11482107" y="4787391"/>
              <a:ext cx="914400" cy="113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F1EF4906-7B10-4A14-B18E-4DA67FAF21FD}"/>
                </a:ext>
              </a:extLst>
            </p:cNvPr>
            <p:cNvSpPr/>
            <p:nvPr/>
          </p:nvSpPr>
          <p:spPr>
            <a:xfrm>
              <a:off x="10034307" y="5218303"/>
              <a:ext cx="2749732" cy="113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42A1FC4F-16B8-4176-9C90-8090CBC9F834}"/>
                </a:ext>
              </a:extLst>
            </p:cNvPr>
            <p:cNvSpPr/>
            <p:nvPr/>
          </p:nvSpPr>
          <p:spPr>
            <a:xfrm>
              <a:off x="7450470" y="5396991"/>
              <a:ext cx="2673532" cy="113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7698B48C-B55B-4A75-8EB7-506816880448}"/>
                </a:ext>
              </a:extLst>
            </p:cNvPr>
            <p:cNvSpPr/>
            <p:nvPr/>
          </p:nvSpPr>
          <p:spPr>
            <a:xfrm>
              <a:off x="7828607" y="4232755"/>
              <a:ext cx="914400" cy="136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F858F6DF-DFF6-4468-ABA0-4D652840FFFF}"/>
                </a:ext>
              </a:extLst>
            </p:cNvPr>
            <p:cNvSpPr/>
            <p:nvPr/>
          </p:nvSpPr>
          <p:spPr>
            <a:xfrm>
              <a:off x="9083857" y="9640983"/>
              <a:ext cx="1900899" cy="136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FB5F0AE1-F804-4DAD-8F34-2F679E3B5EE0}"/>
                </a:ext>
              </a:extLst>
            </p:cNvPr>
            <p:cNvSpPr/>
            <p:nvPr/>
          </p:nvSpPr>
          <p:spPr>
            <a:xfrm>
              <a:off x="11869639" y="2373605"/>
              <a:ext cx="914400" cy="233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object 2">
            <a:extLst>
              <a:ext uri="{FF2B5EF4-FFF2-40B4-BE49-F238E27FC236}">
                <a16:creationId xmlns:a16="http://schemas.microsoft.com/office/drawing/2014/main" xmlns="" id="{4B748293-1766-44AB-86C9-6D283BE66583}"/>
              </a:ext>
            </a:extLst>
          </p:cNvPr>
          <p:cNvSpPr/>
          <p:nvPr/>
        </p:nvSpPr>
        <p:spPr>
          <a:xfrm>
            <a:off x="-91534" y="4932178"/>
            <a:ext cx="2362200" cy="6376670"/>
          </a:xfrm>
          <a:custGeom>
            <a:avLst/>
            <a:gdLst/>
            <a:ahLst/>
            <a:cxnLst/>
            <a:rect l="l" t="t" r="r" b="b"/>
            <a:pathLst>
              <a:path w="2362200" h="6376670">
                <a:moveTo>
                  <a:pt x="1193850" y="0"/>
                </a:moveTo>
                <a:lnTo>
                  <a:pt x="682066" y="0"/>
                </a:lnTo>
                <a:lnTo>
                  <a:pt x="4559" y="1656435"/>
                </a:lnTo>
                <a:lnTo>
                  <a:pt x="516343" y="1656435"/>
                </a:lnTo>
                <a:lnTo>
                  <a:pt x="1193850" y="0"/>
                </a:lnTo>
                <a:close/>
              </a:path>
              <a:path w="2362200" h="6376670">
                <a:moveTo>
                  <a:pt x="1686013" y="4031373"/>
                </a:moveTo>
                <a:lnTo>
                  <a:pt x="952944" y="4031373"/>
                </a:lnTo>
                <a:lnTo>
                  <a:pt x="0" y="6360427"/>
                </a:lnTo>
                <a:lnTo>
                  <a:pt x="0" y="6376581"/>
                </a:lnTo>
                <a:lnTo>
                  <a:pt x="726478" y="6376581"/>
                </a:lnTo>
                <a:lnTo>
                  <a:pt x="1686013" y="4031373"/>
                </a:lnTo>
                <a:close/>
              </a:path>
              <a:path w="2362200" h="6376670">
                <a:moveTo>
                  <a:pt x="2361971" y="4029075"/>
                </a:moveTo>
                <a:lnTo>
                  <a:pt x="1391526" y="1657197"/>
                </a:lnTo>
                <a:lnTo>
                  <a:pt x="658406" y="1657197"/>
                </a:lnTo>
                <a:lnTo>
                  <a:pt x="1628876" y="4029075"/>
                </a:lnTo>
                <a:lnTo>
                  <a:pt x="2361971" y="4029075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192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31974"/>
            <a:ext cx="2362200" cy="6376670"/>
          </a:xfrm>
          <a:custGeom>
            <a:avLst/>
            <a:gdLst/>
            <a:ahLst/>
            <a:cxnLst/>
            <a:rect l="l" t="t" r="r" b="b"/>
            <a:pathLst>
              <a:path w="2362200" h="6376670">
                <a:moveTo>
                  <a:pt x="1193850" y="0"/>
                </a:moveTo>
                <a:lnTo>
                  <a:pt x="682066" y="0"/>
                </a:lnTo>
                <a:lnTo>
                  <a:pt x="4559" y="1656435"/>
                </a:lnTo>
                <a:lnTo>
                  <a:pt x="516343" y="1656435"/>
                </a:lnTo>
                <a:lnTo>
                  <a:pt x="1193850" y="0"/>
                </a:lnTo>
                <a:close/>
              </a:path>
              <a:path w="2362200" h="6376670">
                <a:moveTo>
                  <a:pt x="1686013" y="4031373"/>
                </a:moveTo>
                <a:lnTo>
                  <a:pt x="952944" y="4031373"/>
                </a:lnTo>
                <a:lnTo>
                  <a:pt x="0" y="6360427"/>
                </a:lnTo>
                <a:lnTo>
                  <a:pt x="0" y="6376581"/>
                </a:lnTo>
                <a:lnTo>
                  <a:pt x="726478" y="6376581"/>
                </a:lnTo>
                <a:lnTo>
                  <a:pt x="1686013" y="4031373"/>
                </a:lnTo>
                <a:close/>
              </a:path>
              <a:path w="2362200" h="6376670">
                <a:moveTo>
                  <a:pt x="2361971" y="4029075"/>
                </a:moveTo>
                <a:lnTo>
                  <a:pt x="1391526" y="1657197"/>
                </a:lnTo>
                <a:lnTo>
                  <a:pt x="658406" y="1657197"/>
                </a:lnTo>
                <a:lnTo>
                  <a:pt x="1628876" y="4029075"/>
                </a:lnTo>
                <a:lnTo>
                  <a:pt x="2361971" y="4029075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05347" y="0"/>
            <a:ext cx="11996420" cy="11308715"/>
          </a:xfrm>
          <a:custGeom>
            <a:avLst/>
            <a:gdLst/>
            <a:ahLst/>
            <a:cxnLst/>
            <a:rect l="l" t="t" r="r" b="b"/>
            <a:pathLst>
              <a:path w="11996419" h="11308715">
                <a:moveTo>
                  <a:pt x="11996126" y="0"/>
                </a:moveTo>
                <a:lnTo>
                  <a:pt x="4627126" y="0"/>
                </a:lnTo>
                <a:lnTo>
                  <a:pt x="0" y="11308556"/>
                </a:lnTo>
                <a:lnTo>
                  <a:pt x="11996126" y="11308556"/>
                </a:lnTo>
                <a:lnTo>
                  <a:pt x="11996126" y="0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65976"/>
            <a:ext cx="1172210" cy="163830"/>
          </a:xfrm>
          <a:custGeom>
            <a:avLst/>
            <a:gdLst/>
            <a:ahLst/>
            <a:cxnLst/>
            <a:rect l="l" t="t" r="r" b="b"/>
            <a:pathLst>
              <a:path w="1172210" h="163830">
                <a:moveTo>
                  <a:pt x="1171713" y="0"/>
                </a:moveTo>
                <a:lnTo>
                  <a:pt x="0" y="0"/>
                </a:lnTo>
                <a:lnTo>
                  <a:pt x="0" y="163272"/>
                </a:lnTo>
                <a:lnTo>
                  <a:pt x="1171713" y="163272"/>
                </a:lnTo>
                <a:lnTo>
                  <a:pt x="1171713" y="0"/>
                </a:lnTo>
                <a:close/>
              </a:path>
            </a:pathLst>
          </a:custGeom>
          <a:solidFill>
            <a:srgbClr val="8497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00ABA93F-4669-4D18-B288-47FD9B690880}"/>
              </a:ext>
            </a:extLst>
          </p:cNvPr>
          <p:cNvSpPr txBox="1">
            <a:spLocks/>
          </p:cNvSpPr>
          <p:nvPr/>
        </p:nvSpPr>
        <p:spPr>
          <a:xfrm>
            <a:off x="1579656" y="1213733"/>
            <a:ext cx="17088486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082F46"/>
                </a:solidFill>
                <a:latin typeface="TT Firs Neue DemiBold"/>
                <a:ea typeface="+mj-ea"/>
                <a:cs typeface="TT Firs Neue DemiBold"/>
              </a:defRPr>
            </a:lvl1pPr>
          </a:lstStyle>
          <a:p>
            <a:r>
              <a:rPr lang="ru-RU" kern="0" dirty="0"/>
              <a:t>9. Перейдите к заполнению анкеты и загрузке необходимых документов.</a:t>
            </a:r>
          </a:p>
        </p:txBody>
      </p:sp>
      <p:pic>
        <p:nvPicPr>
          <p:cNvPr id="16" name="object 19">
            <a:extLst>
              <a:ext uri="{FF2B5EF4-FFF2-40B4-BE49-F238E27FC236}">
                <a16:creationId xmlns:a16="http://schemas.microsoft.com/office/drawing/2014/main" xmlns="" id="{C254FEBA-753B-4D71-B5D5-2B168290D8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10272" y="778007"/>
            <a:ext cx="1057662" cy="685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9D34EB-5EE4-4F93-9DCE-6815603F13BD}"/>
              </a:ext>
            </a:extLst>
          </p:cNvPr>
          <p:cNvSpPr txBox="1"/>
          <p:nvPr/>
        </p:nvSpPr>
        <p:spPr>
          <a:xfrm>
            <a:off x="1579656" y="2911343"/>
            <a:ext cx="467026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/>
                <a:latin typeface="TT Firs Neue" panose="02000503030000020004" pitchFamily="2" charset="-52"/>
                <a:ea typeface="Calibri" panose="020F0502020204030204" pitchFamily="34" charset="0"/>
                <a:cs typeface="Mangal" panose="02040503050203030202" pitchFamily="18" charset="0"/>
              </a:rPr>
              <a:t>Загрузите справку об уплате налога (обратит</a:t>
            </a:r>
            <a:r>
              <a:rPr lang="ru-RU" sz="2400" dirty="0">
                <a:latin typeface="TT Firs Neue" panose="02000503030000020004" pitchFamily="2" charset="-52"/>
                <a:ea typeface="Calibri" panose="020F0502020204030204" pitchFamily="34" charset="0"/>
                <a:cs typeface="Mangal" panose="02040503050203030202" pitchFamily="18" charset="0"/>
              </a:rPr>
              <a:t>е внимание, что для получения услуги самозанятый (на дату подачи заявки) должен иметь уплаченный налог не менее 1 рубля. В справке должен быть указан доход и оплата налога. Если в 2022 году доход еще не получен и налоги не оплачены, то можно прикрепить справку за 2021 год с уплаченным налогом. </a:t>
            </a:r>
            <a:r>
              <a:rPr lang="ru-RU" sz="2400" dirty="0">
                <a:effectLst/>
                <a:latin typeface="TT Firs Neue" panose="02000503030000020004" pitchFamily="2" charset="-52"/>
                <a:ea typeface="Calibri" panose="020F0502020204030204" pitchFamily="34" charset="0"/>
                <a:cs typeface="Mangal" panose="02040503050203030202" pitchFamily="18" charset="0"/>
              </a:rPr>
              <a:t>Обе эти справки нужно скачать из приложения «Мой налог»  </a:t>
            </a:r>
          </a:p>
          <a:p>
            <a:r>
              <a:rPr lang="ru-RU" sz="2400" dirty="0">
                <a:effectLst/>
                <a:latin typeface="TT Firs Neue" panose="02000503030000020004" pitchFamily="2" charset="-52"/>
                <a:ea typeface="Calibri" panose="020F0502020204030204" pitchFamily="34" charset="0"/>
                <a:cs typeface="Mangal" panose="02040503050203030202" pitchFamily="18" charset="0"/>
              </a:rPr>
              <a:t>Также необходимо ознакомиться </a:t>
            </a:r>
            <a:br>
              <a:rPr lang="ru-RU" sz="2400" dirty="0">
                <a:effectLst/>
                <a:latin typeface="TT Firs Neue" panose="02000503030000020004" pitchFamily="2" charset="-52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ru-RU" sz="2400" dirty="0">
                <a:effectLst/>
                <a:latin typeface="TT Firs Neue" panose="02000503030000020004" pitchFamily="2" charset="-52"/>
                <a:ea typeface="Calibri" panose="020F0502020204030204" pitchFamily="34" charset="0"/>
                <a:cs typeface="Mangal" panose="02040503050203030202" pitchFamily="18" charset="0"/>
              </a:rPr>
              <a:t>с офертой и подписать ее, проставить галочку на против нее.</a:t>
            </a: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F73BBDE-4782-4475-A26B-BED5D996F5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5" b="5703"/>
          <a:stretch/>
        </p:blipFill>
        <p:spPr>
          <a:xfrm>
            <a:off x="7422156" y="2423797"/>
            <a:ext cx="11395882" cy="7924932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51F51F7-84A8-4672-96F0-138329CB523B}"/>
              </a:ext>
            </a:extLst>
          </p:cNvPr>
          <p:cNvSpPr/>
          <p:nvPr/>
        </p:nvSpPr>
        <p:spPr>
          <a:xfrm>
            <a:off x="18129250" y="2475617"/>
            <a:ext cx="395194" cy="35965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1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6126BB-BF03-402C-9BD9-003CC60B3629}"/>
              </a:ext>
            </a:extLst>
          </p:cNvPr>
          <p:cNvSpPr/>
          <p:nvPr/>
        </p:nvSpPr>
        <p:spPr>
          <a:xfrm>
            <a:off x="-30916" y="-57665"/>
            <a:ext cx="20135016" cy="11366513"/>
          </a:xfrm>
          <a:prstGeom prst="rect">
            <a:avLst/>
          </a:prstGeom>
          <a:solidFill>
            <a:srgbClr val="082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4A0862FA-A3CA-429A-BD9D-C06287D82074}"/>
              </a:ext>
            </a:extLst>
          </p:cNvPr>
          <p:cNvSpPr/>
          <p:nvPr/>
        </p:nvSpPr>
        <p:spPr>
          <a:xfrm>
            <a:off x="5144542" y="-111326"/>
            <a:ext cx="8184108" cy="11420463"/>
          </a:xfrm>
          <a:custGeom>
            <a:avLst/>
            <a:gdLst/>
            <a:ahLst/>
            <a:cxnLst/>
            <a:rect l="l" t="t" r="r" b="b"/>
            <a:pathLst>
              <a:path w="8083550" h="11280140">
                <a:moveTo>
                  <a:pt x="8083136" y="0"/>
                </a:moveTo>
                <a:lnTo>
                  <a:pt x="4615513" y="0"/>
                </a:lnTo>
                <a:lnTo>
                  <a:pt x="0" y="11279562"/>
                </a:lnTo>
                <a:lnTo>
                  <a:pt x="3467622" y="11279562"/>
                </a:lnTo>
                <a:lnTo>
                  <a:pt x="8083136" y="0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xmlns="" id="{4A67B94F-A022-4AAB-B1DC-D106F6D08314}"/>
              </a:ext>
            </a:extLst>
          </p:cNvPr>
          <p:cNvSpPr/>
          <p:nvPr/>
        </p:nvSpPr>
        <p:spPr>
          <a:xfrm>
            <a:off x="527050" y="8936831"/>
            <a:ext cx="1781065" cy="2479418"/>
          </a:xfrm>
          <a:custGeom>
            <a:avLst/>
            <a:gdLst/>
            <a:ahLst/>
            <a:cxnLst/>
            <a:rect l="l" t="t" r="r" b="b"/>
            <a:pathLst>
              <a:path w="1703705" h="2371725">
                <a:moveTo>
                  <a:pt x="1703602" y="0"/>
                </a:moveTo>
                <a:lnTo>
                  <a:pt x="970494" y="0"/>
                </a:lnTo>
                <a:lnTo>
                  <a:pt x="0" y="2371728"/>
                </a:lnTo>
                <a:lnTo>
                  <a:pt x="733108" y="2371728"/>
                </a:lnTo>
                <a:lnTo>
                  <a:pt x="1703602" y="0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743CC33C-BF89-4C60-9287-6D32F6B7C835}"/>
              </a:ext>
            </a:extLst>
          </p:cNvPr>
          <p:cNvSpPr/>
          <p:nvPr/>
        </p:nvSpPr>
        <p:spPr>
          <a:xfrm>
            <a:off x="1593659" y="7716653"/>
            <a:ext cx="3549015" cy="3592195"/>
          </a:xfrm>
          <a:custGeom>
            <a:avLst/>
            <a:gdLst/>
            <a:ahLst/>
            <a:cxnLst/>
            <a:rect l="l" t="t" r="r" b="b"/>
            <a:pathLst>
              <a:path w="3549015" h="3592195">
                <a:moveTo>
                  <a:pt x="948918" y="482384"/>
                </a:moveTo>
                <a:lnTo>
                  <a:pt x="946543" y="432752"/>
                </a:lnTo>
                <a:lnTo>
                  <a:pt x="939571" y="384797"/>
                </a:lnTo>
                <a:lnTo>
                  <a:pt x="928179" y="338747"/>
                </a:lnTo>
                <a:lnTo>
                  <a:pt x="912596" y="294817"/>
                </a:lnTo>
                <a:lnTo>
                  <a:pt x="893038" y="253199"/>
                </a:lnTo>
                <a:lnTo>
                  <a:pt x="869696" y="214096"/>
                </a:lnTo>
                <a:lnTo>
                  <a:pt x="842797" y="177736"/>
                </a:lnTo>
                <a:lnTo>
                  <a:pt x="812520" y="144322"/>
                </a:lnTo>
                <a:lnTo>
                  <a:pt x="779106" y="114058"/>
                </a:lnTo>
                <a:lnTo>
                  <a:pt x="742746" y="87147"/>
                </a:lnTo>
                <a:lnTo>
                  <a:pt x="703656" y="63804"/>
                </a:lnTo>
                <a:lnTo>
                  <a:pt x="662038" y="44246"/>
                </a:lnTo>
                <a:lnTo>
                  <a:pt x="618096" y="28663"/>
                </a:lnTo>
                <a:lnTo>
                  <a:pt x="572046" y="17284"/>
                </a:lnTo>
                <a:lnTo>
                  <a:pt x="524103" y="10299"/>
                </a:lnTo>
                <a:lnTo>
                  <a:pt x="474472" y="7924"/>
                </a:lnTo>
                <a:lnTo>
                  <a:pt x="424827" y="10299"/>
                </a:lnTo>
                <a:lnTo>
                  <a:pt x="376872" y="17284"/>
                </a:lnTo>
                <a:lnTo>
                  <a:pt x="330835" y="28663"/>
                </a:lnTo>
                <a:lnTo>
                  <a:pt x="286893" y="44246"/>
                </a:lnTo>
                <a:lnTo>
                  <a:pt x="245275" y="63804"/>
                </a:lnTo>
                <a:lnTo>
                  <a:pt x="206171" y="87147"/>
                </a:lnTo>
                <a:lnTo>
                  <a:pt x="169811" y="114058"/>
                </a:lnTo>
                <a:lnTo>
                  <a:pt x="136398" y="144322"/>
                </a:lnTo>
                <a:lnTo>
                  <a:pt x="106133" y="177736"/>
                </a:lnTo>
                <a:lnTo>
                  <a:pt x="79222" y="214096"/>
                </a:lnTo>
                <a:lnTo>
                  <a:pt x="55880" y="253199"/>
                </a:lnTo>
                <a:lnTo>
                  <a:pt x="36322" y="294817"/>
                </a:lnTo>
                <a:lnTo>
                  <a:pt x="20739" y="338747"/>
                </a:lnTo>
                <a:lnTo>
                  <a:pt x="9359" y="384797"/>
                </a:lnTo>
                <a:lnTo>
                  <a:pt x="2374" y="432752"/>
                </a:lnTo>
                <a:lnTo>
                  <a:pt x="0" y="482384"/>
                </a:lnTo>
                <a:lnTo>
                  <a:pt x="2374" y="532028"/>
                </a:lnTo>
                <a:lnTo>
                  <a:pt x="9359" y="579983"/>
                </a:lnTo>
                <a:lnTo>
                  <a:pt x="20739" y="626021"/>
                </a:lnTo>
                <a:lnTo>
                  <a:pt x="36322" y="669963"/>
                </a:lnTo>
                <a:lnTo>
                  <a:pt x="55880" y="711593"/>
                </a:lnTo>
                <a:lnTo>
                  <a:pt x="79222" y="750697"/>
                </a:lnTo>
                <a:lnTo>
                  <a:pt x="106133" y="787057"/>
                </a:lnTo>
                <a:lnTo>
                  <a:pt x="136398" y="820483"/>
                </a:lnTo>
                <a:lnTo>
                  <a:pt x="169811" y="850747"/>
                </a:lnTo>
                <a:lnTo>
                  <a:pt x="206171" y="877658"/>
                </a:lnTo>
                <a:lnTo>
                  <a:pt x="245275" y="901014"/>
                </a:lnTo>
                <a:lnTo>
                  <a:pt x="286893" y="920572"/>
                </a:lnTo>
                <a:lnTo>
                  <a:pt x="330835" y="936155"/>
                </a:lnTo>
                <a:lnTo>
                  <a:pt x="376872" y="947547"/>
                </a:lnTo>
                <a:lnTo>
                  <a:pt x="424827" y="954532"/>
                </a:lnTo>
                <a:lnTo>
                  <a:pt x="474472" y="956906"/>
                </a:lnTo>
                <a:lnTo>
                  <a:pt x="524103" y="954532"/>
                </a:lnTo>
                <a:lnTo>
                  <a:pt x="572046" y="947547"/>
                </a:lnTo>
                <a:lnTo>
                  <a:pt x="618096" y="936155"/>
                </a:lnTo>
                <a:lnTo>
                  <a:pt x="662038" y="920572"/>
                </a:lnTo>
                <a:lnTo>
                  <a:pt x="703656" y="901014"/>
                </a:lnTo>
                <a:lnTo>
                  <a:pt x="742746" y="877658"/>
                </a:lnTo>
                <a:lnTo>
                  <a:pt x="779106" y="850747"/>
                </a:lnTo>
                <a:lnTo>
                  <a:pt x="812520" y="820483"/>
                </a:lnTo>
                <a:lnTo>
                  <a:pt x="842797" y="787057"/>
                </a:lnTo>
                <a:lnTo>
                  <a:pt x="869696" y="750697"/>
                </a:lnTo>
                <a:lnTo>
                  <a:pt x="893038" y="711593"/>
                </a:lnTo>
                <a:lnTo>
                  <a:pt x="912596" y="669963"/>
                </a:lnTo>
                <a:lnTo>
                  <a:pt x="928179" y="626021"/>
                </a:lnTo>
                <a:lnTo>
                  <a:pt x="939571" y="579983"/>
                </a:lnTo>
                <a:lnTo>
                  <a:pt x="946543" y="532028"/>
                </a:lnTo>
                <a:lnTo>
                  <a:pt x="948918" y="482384"/>
                </a:lnTo>
                <a:close/>
              </a:path>
              <a:path w="3549015" h="3592195">
                <a:moveTo>
                  <a:pt x="3548735" y="3591903"/>
                </a:moveTo>
                <a:lnTo>
                  <a:pt x="2078951" y="0"/>
                </a:lnTo>
                <a:lnTo>
                  <a:pt x="970724" y="0"/>
                </a:lnTo>
                <a:lnTo>
                  <a:pt x="2440508" y="3591903"/>
                </a:lnTo>
                <a:lnTo>
                  <a:pt x="3548735" y="3591903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xmlns="" id="{7128D70D-C87F-4441-87A0-698A78CC1D20}"/>
              </a:ext>
            </a:extLst>
          </p:cNvPr>
          <p:cNvSpPr/>
          <p:nvPr/>
        </p:nvSpPr>
        <p:spPr>
          <a:xfrm>
            <a:off x="15810384" y="-90791"/>
            <a:ext cx="1781065" cy="2479418"/>
          </a:xfrm>
          <a:custGeom>
            <a:avLst/>
            <a:gdLst/>
            <a:ahLst/>
            <a:cxnLst/>
            <a:rect l="l" t="t" r="r" b="b"/>
            <a:pathLst>
              <a:path w="1703705" h="2371725">
                <a:moveTo>
                  <a:pt x="1703602" y="0"/>
                </a:moveTo>
                <a:lnTo>
                  <a:pt x="970494" y="0"/>
                </a:lnTo>
                <a:lnTo>
                  <a:pt x="0" y="2371728"/>
                </a:lnTo>
                <a:lnTo>
                  <a:pt x="733108" y="2371728"/>
                </a:lnTo>
                <a:lnTo>
                  <a:pt x="1703602" y="0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B479B7B3-326D-4FB8-AE47-A9499CD16796}"/>
              </a:ext>
            </a:extLst>
          </p:cNvPr>
          <p:cNvSpPr/>
          <p:nvPr/>
        </p:nvSpPr>
        <p:spPr>
          <a:xfrm>
            <a:off x="16505119" y="2682875"/>
            <a:ext cx="3549015" cy="3592195"/>
          </a:xfrm>
          <a:custGeom>
            <a:avLst/>
            <a:gdLst/>
            <a:ahLst/>
            <a:cxnLst/>
            <a:rect l="l" t="t" r="r" b="b"/>
            <a:pathLst>
              <a:path w="3549015" h="3592195">
                <a:moveTo>
                  <a:pt x="948918" y="482384"/>
                </a:moveTo>
                <a:lnTo>
                  <a:pt x="946543" y="432752"/>
                </a:lnTo>
                <a:lnTo>
                  <a:pt x="939571" y="384797"/>
                </a:lnTo>
                <a:lnTo>
                  <a:pt x="928179" y="338747"/>
                </a:lnTo>
                <a:lnTo>
                  <a:pt x="912596" y="294817"/>
                </a:lnTo>
                <a:lnTo>
                  <a:pt x="893038" y="253199"/>
                </a:lnTo>
                <a:lnTo>
                  <a:pt x="869696" y="214096"/>
                </a:lnTo>
                <a:lnTo>
                  <a:pt x="842797" y="177736"/>
                </a:lnTo>
                <a:lnTo>
                  <a:pt x="812520" y="144322"/>
                </a:lnTo>
                <a:lnTo>
                  <a:pt x="779106" y="114058"/>
                </a:lnTo>
                <a:lnTo>
                  <a:pt x="742746" y="87147"/>
                </a:lnTo>
                <a:lnTo>
                  <a:pt x="703656" y="63804"/>
                </a:lnTo>
                <a:lnTo>
                  <a:pt x="662038" y="44246"/>
                </a:lnTo>
                <a:lnTo>
                  <a:pt x="618096" y="28663"/>
                </a:lnTo>
                <a:lnTo>
                  <a:pt x="572046" y="17284"/>
                </a:lnTo>
                <a:lnTo>
                  <a:pt x="524103" y="10299"/>
                </a:lnTo>
                <a:lnTo>
                  <a:pt x="474472" y="7924"/>
                </a:lnTo>
                <a:lnTo>
                  <a:pt x="424827" y="10299"/>
                </a:lnTo>
                <a:lnTo>
                  <a:pt x="376872" y="17284"/>
                </a:lnTo>
                <a:lnTo>
                  <a:pt x="330835" y="28663"/>
                </a:lnTo>
                <a:lnTo>
                  <a:pt x="286893" y="44246"/>
                </a:lnTo>
                <a:lnTo>
                  <a:pt x="245275" y="63804"/>
                </a:lnTo>
                <a:lnTo>
                  <a:pt x="206171" y="87147"/>
                </a:lnTo>
                <a:lnTo>
                  <a:pt x="169811" y="114058"/>
                </a:lnTo>
                <a:lnTo>
                  <a:pt x="136398" y="144322"/>
                </a:lnTo>
                <a:lnTo>
                  <a:pt x="106133" y="177736"/>
                </a:lnTo>
                <a:lnTo>
                  <a:pt x="79222" y="214096"/>
                </a:lnTo>
                <a:lnTo>
                  <a:pt x="55880" y="253199"/>
                </a:lnTo>
                <a:lnTo>
                  <a:pt x="36322" y="294817"/>
                </a:lnTo>
                <a:lnTo>
                  <a:pt x="20739" y="338747"/>
                </a:lnTo>
                <a:lnTo>
                  <a:pt x="9359" y="384797"/>
                </a:lnTo>
                <a:lnTo>
                  <a:pt x="2374" y="432752"/>
                </a:lnTo>
                <a:lnTo>
                  <a:pt x="0" y="482384"/>
                </a:lnTo>
                <a:lnTo>
                  <a:pt x="2374" y="532028"/>
                </a:lnTo>
                <a:lnTo>
                  <a:pt x="9359" y="579983"/>
                </a:lnTo>
                <a:lnTo>
                  <a:pt x="20739" y="626021"/>
                </a:lnTo>
                <a:lnTo>
                  <a:pt x="36322" y="669963"/>
                </a:lnTo>
                <a:lnTo>
                  <a:pt x="55880" y="711593"/>
                </a:lnTo>
                <a:lnTo>
                  <a:pt x="79222" y="750697"/>
                </a:lnTo>
                <a:lnTo>
                  <a:pt x="106133" y="787057"/>
                </a:lnTo>
                <a:lnTo>
                  <a:pt x="136398" y="820483"/>
                </a:lnTo>
                <a:lnTo>
                  <a:pt x="169811" y="850747"/>
                </a:lnTo>
                <a:lnTo>
                  <a:pt x="206171" y="877658"/>
                </a:lnTo>
                <a:lnTo>
                  <a:pt x="245275" y="901014"/>
                </a:lnTo>
                <a:lnTo>
                  <a:pt x="286893" y="920572"/>
                </a:lnTo>
                <a:lnTo>
                  <a:pt x="330835" y="936155"/>
                </a:lnTo>
                <a:lnTo>
                  <a:pt x="376872" y="947547"/>
                </a:lnTo>
                <a:lnTo>
                  <a:pt x="424827" y="954532"/>
                </a:lnTo>
                <a:lnTo>
                  <a:pt x="474472" y="956906"/>
                </a:lnTo>
                <a:lnTo>
                  <a:pt x="524103" y="954532"/>
                </a:lnTo>
                <a:lnTo>
                  <a:pt x="572046" y="947547"/>
                </a:lnTo>
                <a:lnTo>
                  <a:pt x="618096" y="936155"/>
                </a:lnTo>
                <a:lnTo>
                  <a:pt x="662038" y="920572"/>
                </a:lnTo>
                <a:lnTo>
                  <a:pt x="703656" y="901014"/>
                </a:lnTo>
                <a:lnTo>
                  <a:pt x="742746" y="877658"/>
                </a:lnTo>
                <a:lnTo>
                  <a:pt x="779106" y="850747"/>
                </a:lnTo>
                <a:lnTo>
                  <a:pt x="812520" y="820483"/>
                </a:lnTo>
                <a:lnTo>
                  <a:pt x="842797" y="787057"/>
                </a:lnTo>
                <a:lnTo>
                  <a:pt x="869696" y="750697"/>
                </a:lnTo>
                <a:lnTo>
                  <a:pt x="893038" y="711593"/>
                </a:lnTo>
                <a:lnTo>
                  <a:pt x="912596" y="669963"/>
                </a:lnTo>
                <a:lnTo>
                  <a:pt x="928179" y="626021"/>
                </a:lnTo>
                <a:lnTo>
                  <a:pt x="939571" y="579983"/>
                </a:lnTo>
                <a:lnTo>
                  <a:pt x="946543" y="532028"/>
                </a:lnTo>
                <a:lnTo>
                  <a:pt x="948918" y="482384"/>
                </a:lnTo>
                <a:close/>
              </a:path>
              <a:path w="3549015" h="3592195">
                <a:moveTo>
                  <a:pt x="3548735" y="3591903"/>
                </a:moveTo>
                <a:lnTo>
                  <a:pt x="2078951" y="0"/>
                </a:lnTo>
                <a:lnTo>
                  <a:pt x="970724" y="0"/>
                </a:lnTo>
                <a:lnTo>
                  <a:pt x="2440508" y="3591903"/>
                </a:lnTo>
                <a:lnTo>
                  <a:pt x="3548735" y="3591903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11EB53D-8A69-4C96-BC87-FFFAD036F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912043" y="779092"/>
            <a:ext cx="1062419" cy="68298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B310E27-19F8-43AA-86C7-78C4321F1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656" y="1213733"/>
            <a:ext cx="17088486" cy="1261884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10. При корректном заполнение вы получите уведомление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о том что  Ваша заявка принята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FCB989AF-A53E-4A95-96E4-767B87F08600}"/>
              </a:ext>
            </a:extLst>
          </p:cNvPr>
          <p:cNvGrpSpPr/>
          <p:nvPr/>
        </p:nvGrpSpPr>
        <p:grpSpPr>
          <a:xfrm>
            <a:off x="1375630" y="2788343"/>
            <a:ext cx="17592482" cy="8137143"/>
            <a:chOff x="3287996" y="3592697"/>
            <a:chExt cx="14624047" cy="6764137"/>
          </a:xfrm>
        </p:grpSpPr>
        <p:pic>
          <p:nvPicPr>
            <p:cNvPr id="4" name="Рисунок 3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D5C88B0-ED98-4711-AD72-9F1B37A8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1"/>
            <a:stretch/>
          </p:blipFill>
          <p:spPr>
            <a:xfrm>
              <a:off x="3287996" y="3592697"/>
              <a:ext cx="14624047" cy="6764137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AF88717F-EDFF-472E-A4D2-D2B64B4CF7DC}"/>
                </a:ext>
              </a:extLst>
            </p:cNvPr>
            <p:cNvSpPr/>
            <p:nvPr/>
          </p:nvSpPr>
          <p:spPr>
            <a:xfrm>
              <a:off x="6242050" y="4359275"/>
              <a:ext cx="1981200" cy="195897"/>
            </a:xfrm>
            <a:prstGeom prst="rect">
              <a:avLst/>
            </a:prstGeom>
            <a:solidFill>
              <a:srgbClr val="9D8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9490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79656" y="1213733"/>
            <a:ext cx="17088486" cy="1261884"/>
          </a:xfrm>
        </p:spPr>
        <p:txBody>
          <a:bodyPr/>
          <a:lstStyle/>
          <a:p>
            <a:r>
              <a:rPr lang="ru-RU" dirty="0"/>
              <a:t>11. Статус Вашей заявки Вы сможете отслеживать в Вашем Личном кабинете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37E1007-C2AB-4906-9D29-0F7C1EDA7FA4}"/>
              </a:ext>
            </a:extLst>
          </p:cNvPr>
          <p:cNvGrpSpPr/>
          <p:nvPr/>
        </p:nvGrpSpPr>
        <p:grpSpPr>
          <a:xfrm>
            <a:off x="1911939" y="2759075"/>
            <a:ext cx="16280221" cy="8021029"/>
            <a:chOff x="1911939" y="2606675"/>
            <a:chExt cx="16280221" cy="802102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01E36A06-073E-4C6E-8D3E-C0F995060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939" y="2606675"/>
              <a:ext cx="16280221" cy="8021029"/>
            </a:xfrm>
            <a:prstGeom prst="rect">
              <a:avLst/>
            </a:prstGeom>
            <a:effectLst>
              <a:outerShdw blurRad="177800" dist="127000" dir="2700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14224B64-7372-4A77-89BB-9C02DED13356}"/>
                </a:ext>
              </a:extLst>
            </p:cNvPr>
            <p:cNvSpPr/>
            <p:nvPr/>
          </p:nvSpPr>
          <p:spPr>
            <a:xfrm>
              <a:off x="8147050" y="7254875"/>
              <a:ext cx="533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DCA12EF-B4F5-46CD-8AE4-C5B8E8CCDAF6}"/>
              </a:ext>
            </a:extLst>
          </p:cNvPr>
          <p:cNvSpPr/>
          <p:nvPr/>
        </p:nvSpPr>
        <p:spPr>
          <a:xfrm>
            <a:off x="3194050" y="5349875"/>
            <a:ext cx="2743200" cy="10668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6DD86B2-8627-4BA7-9682-211F28D5E8C6}"/>
              </a:ext>
            </a:extLst>
          </p:cNvPr>
          <p:cNvSpPr/>
          <p:nvPr/>
        </p:nvSpPr>
        <p:spPr>
          <a:xfrm>
            <a:off x="6608502" y="2586742"/>
            <a:ext cx="3077095" cy="184873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BF2EAE2-E91B-406C-B978-B5B2CCDCC3FF}"/>
              </a:ext>
            </a:extLst>
          </p:cNvPr>
          <p:cNvSpPr/>
          <p:nvPr/>
        </p:nvSpPr>
        <p:spPr>
          <a:xfrm>
            <a:off x="7613650" y="6721475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1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31974"/>
            <a:ext cx="2362200" cy="6376670"/>
          </a:xfrm>
          <a:custGeom>
            <a:avLst/>
            <a:gdLst/>
            <a:ahLst/>
            <a:cxnLst/>
            <a:rect l="l" t="t" r="r" b="b"/>
            <a:pathLst>
              <a:path w="2362200" h="6376670">
                <a:moveTo>
                  <a:pt x="1193850" y="0"/>
                </a:moveTo>
                <a:lnTo>
                  <a:pt x="682066" y="0"/>
                </a:lnTo>
                <a:lnTo>
                  <a:pt x="4559" y="1656435"/>
                </a:lnTo>
                <a:lnTo>
                  <a:pt x="516343" y="1656435"/>
                </a:lnTo>
                <a:lnTo>
                  <a:pt x="1193850" y="0"/>
                </a:lnTo>
                <a:close/>
              </a:path>
              <a:path w="2362200" h="6376670">
                <a:moveTo>
                  <a:pt x="1686013" y="4031373"/>
                </a:moveTo>
                <a:lnTo>
                  <a:pt x="952944" y="4031373"/>
                </a:lnTo>
                <a:lnTo>
                  <a:pt x="0" y="6360427"/>
                </a:lnTo>
                <a:lnTo>
                  <a:pt x="0" y="6376581"/>
                </a:lnTo>
                <a:lnTo>
                  <a:pt x="726478" y="6376581"/>
                </a:lnTo>
                <a:lnTo>
                  <a:pt x="1686013" y="4031373"/>
                </a:lnTo>
                <a:close/>
              </a:path>
              <a:path w="2362200" h="6376670">
                <a:moveTo>
                  <a:pt x="2361971" y="4029075"/>
                </a:moveTo>
                <a:lnTo>
                  <a:pt x="1391526" y="1657197"/>
                </a:lnTo>
                <a:lnTo>
                  <a:pt x="658406" y="1657197"/>
                </a:lnTo>
                <a:lnTo>
                  <a:pt x="1628876" y="4029075"/>
                </a:lnTo>
                <a:lnTo>
                  <a:pt x="2361971" y="4029075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05347" y="0"/>
            <a:ext cx="11996420" cy="11308715"/>
          </a:xfrm>
          <a:custGeom>
            <a:avLst/>
            <a:gdLst/>
            <a:ahLst/>
            <a:cxnLst/>
            <a:rect l="l" t="t" r="r" b="b"/>
            <a:pathLst>
              <a:path w="11996419" h="11308715">
                <a:moveTo>
                  <a:pt x="11996126" y="0"/>
                </a:moveTo>
                <a:lnTo>
                  <a:pt x="4627126" y="0"/>
                </a:lnTo>
                <a:lnTo>
                  <a:pt x="0" y="11308556"/>
                </a:lnTo>
                <a:lnTo>
                  <a:pt x="11996126" y="11308556"/>
                </a:lnTo>
                <a:lnTo>
                  <a:pt x="11996126" y="0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65976"/>
            <a:ext cx="1172210" cy="163830"/>
          </a:xfrm>
          <a:custGeom>
            <a:avLst/>
            <a:gdLst/>
            <a:ahLst/>
            <a:cxnLst/>
            <a:rect l="l" t="t" r="r" b="b"/>
            <a:pathLst>
              <a:path w="1172210" h="163830">
                <a:moveTo>
                  <a:pt x="1171713" y="0"/>
                </a:moveTo>
                <a:lnTo>
                  <a:pt x="0" y="0"/>
                </a:lnTo>
                <a:lnTo>
                  <a:pt x="0" y="163272"/>
                </a:lnTo>
                <a:lnTo>
                  <a:pt x="1171713" y="163272"/>
                </a:lnTo>
                <a:lnTo>
                  <a:pt x="1171713" y="0"/>
                </a:lnTo>
                <a:close/>
              </a:path>
            </a:pathLst>
          </a:custGeom>
          <a:solidFill>
            <a:srgbClr val="8497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00ABA93F-4669-4D18-B288-47FD9B690880}"/>
              </a:ext>
            </a:extLst>
          </p:cNvPr>
          <p:cNvSpPr txBox="1">
            <a:spLocks/>
          </p:cNvSpPr>
          <p:nvPr/>
        </p:nvSpPr>
        <p:spPr>
          <a:xfrm>
            <a:off x="1579656" y="1213733"/>
            <a:ext cx="17088486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082F46"/>
                </a:solidFill>
                <a:latin typeface="TT Firs Neue DemiBold"/>
                <a:ea typeface="+mj-ea"/>
                <a:cs typeface="TT Firs Neue DemiBold"/>
              </a:defRPr>
            </a:lvl1pPr>
          </a:lstStyle>
          <a:p>
            <a:r>
              <a:rPr lang="ru-RU" kern="0" dirty="0"/>
              <a:t>1. Введите в поисковой строке браузера название </a:t>
            </a:r>
            <a:r>
              <a:rPr lang="en-US" kern="0" dirty="0"/>
              <a:t/>
            </a:r>
            <a:br>
              <a:rPr lang="en-US" kern="0" dirty="0"/>
            </a:br>
            <a:r>
              <a:rPr lang="ru-RU" kern="0" dirty="0"/>
              <a:t>платформы МСП.РФ</a:t>
            </a:r>
          </a:p>
        </p:txBody>
      </p:sp>
      <p:pic>
        <p:nvPicPr>
          <p:cNvPr id="16" name="object 19">
            <a:extLst>
              <a:ext uri="{FF2B5EF4-FFF2-40B4-BE49-F238E27FC236}">
                <a16:creationId xmlns:a16="http://schemas.microsoft.com/office/drawing/2014/main" xmlns="" id="{C254FEBA-753B-4D71-B5D5-2B168290D8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10272" y="778007"/>
            <a:ext cx="1057662" cy="685804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64FF22E-A66E-4E1C-B2B9-AE1851848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5"/>
          <a:stretch/>
        </p:blipFill>
        <p:spPr>
          <a:xfrm>
            <a:off x="1771581" y="2911343"/>
            <a:ext cx="16560938" cy="7975112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F553EF5-DC4D-431A-9BD6-BE0FD8DF7312}"/>
              </a:ext>
            </a:extLst>
          </p:cNvPr>
          <p:cNvSpPr/>
          <p:nvPr/>
        </p:nvSpPr>
        <p:spPr>
          <a:xfrm>
            <a:off x="3470902" y="2963875"/>
            <a:ext cx="1371600" cy="609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6645648-84E6-42DC-8718-ED1575869B73}"/>
              </a:ext>
            </a:extLst>
          </p:cNvPr>
          <p:cNvSpPr/>
          <p:nvPr/>
        </p:nvSpPr>
        <p:spPr>
          <a:xfrm>
            <a:off x="17443450" y="2963875"/>
            <a:ext cx="466822" cy="72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124699B-8250-470D-86E3-C7CAF90F8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656" y="1213733"/>
            <a:ext cx="17088486" cy="630942"/>
          </a:xfrm>
        </p:spPr>
        <p:txBody>
          <a:bodyPr/>
          <a:lstStyle/>
          <a:p>
            <a:r>
              <a:rPr lang="ru-RU" dirty="0"/>
              <a:t>2. Зайдите на платформу и нажмите на кнопку «Войти»</a:t>
            </a:r>
          </a:p>
        </p:txBody>
      </p:sp>
      <p:pic>
        <p:nvPicPr>
          <p:cNvPr id="10" name="Рисунок 9" descr="Изображение выглядит как текст, снимок экрана, экран&#10;&#10;Автоматически созданное описание">
            <a:extLst>
              <a:ext uri="{FF2B5EF4-FFF2-40B4-BE49-F238E27FC236}">
                <a16:creationId xmlns:a16="http://schemas.microsoft.com/office/drawing/2014/main" xmlns="" id="{46AB541A-ED06-42D2-ABD6-A8CA79377A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b="5096"/>
          <a:stretch/>
        </p:blipFill>
        <p:spPr>
          <a:xfrm>
            <a:off x="1307549" y="2301875"/>
            <a:ext cx="17489002" cy="8407062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9EBEA08-3A97-4F76-8CA9-622CD0C6823F}"/>
              </a:ext>
            </a:extLst>
          </p:cNvPr>
          <p:cNvSpPr/>
          <p:nvPr/>
        </p:nvSpPr>
        <p:spPr>
          <a:xfrm>
            <a:off x="14928850" y="2835275"/>
            <a:ext cx="2133600" cy="685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0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3E3FC5E-93CF-4BA7-9347-E23BDAA5300A}"/>
              </a:ext>
            </a:extLst>
          </p:cNvPr>
          <p:cNvSpPr/>
          <p:nvPr/>
        </p:nvSpPr>
        <p:spPr>
          <a:xfrm>
            <a:off x="-30916" y="-57665"/>
            <a:ext cx="20135016" cy="11366513"/>
          </a:xfrm>
          <a:prstGeom prst="rect">
            <a:avLst/>
          </a:prstGeom>
          <a:solidFill>
            <a:srgbClr val="082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xmlns="" id="{4529C6A0-3BCC-4A06-9D5D-BA373C902169}"/>
              </a:ext>
            </a:extLst>
          </p:cNvPr>
          <p:cNvSpPr/>
          <p:nvPr/>
        </p:nvSpPr>
        <p:spPr>
          <a:xfrm>
            <a:off x="5144542" y="-111326"/>
            <a:ext cx="8184108" cy="11420463"/>
          </a:xfrm>
          <a:custGeom>
            <a:avLst/>
            <a:gdLst/>
            <a:ahLst/>
            <a:cxnLst/>
            <a:rect l="l" t="t" r="r" b="b"/>
            <a:pathLst>
              <a:path w="8083550" h="11280140">
                <a:moveTo>
                  <a:pt x="8083136" y="0"/>
                </a:moveTo>
                <a:lnTo>
                  <a:pt x="4615513" y="0"/>
                </a:lnTo>
                <a:lnTo>
                  <a:pt x="0" y="11279562"/>
                </a:lnTo>
                <a:lnTo>
                  <a:pt x="3467622" y="11279562"/>
                </a:lnTo>
                <a:lnTo>
                  <a:pt x="8083136" y="0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xmlns="" id="{B2611454-E952-4B99-B2E8-12F0F62B572A}"/>
              </a:ext>
            </a:extLst>
          </p:cNvPr>
          <p:cNvSpPr/>
          <p:nvPr/>
        </p:nvSpPr>
        <p:spPr>
          <a:xfrm>
            <a:off x="527050" y="8936831"/>
            <a:ext cx="1781065" cy="2479418"/>
          </a:xfrm>
          <a:custGeom>
            <a:avLst/>
            <a:gdLst/>
            <a:ahLst/>
            <a:cxnLst/>
            <a:rect l="l" t="t" r="r" b="b"/>
            <a:pathLst>
              <a:path w="1703705" h="2371725">
                <a:moveTo>
                  <a:pt x="1703602" y="0"/>
                </a:moveTo>
                <a:lnTo>
                  <a:pt x="970494" y="0"/>
                </a:lnTo>
                <a:lnTo>
                  <a:pt x="0" y="2371728"/>
                </a:lnTo>
                <a:lnTo>
                  <a:pt x="733108" y="2371728"/>
                </a:lnTo>
                <a:lnTo>
                  <a:pt x="1703602" y="0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xmlns="" id="{BA2AEFCF-5729-41A1-AE23-D1C8F2A5BECE}"/>
              </a:ext>
            </a:extLst>
          </p:cNvPr>
          <p:cNvSpPr/>
          <p:nvPr/>
        </p:nvSpPr>
        <p:spPr>
          <a:xfrm>
            <a:off x="1593659" y="7716653"/>
            <a:ext cx="3549015" cy="3592195"/>
          </a:xfrm>
          <a:custGeom>
            <a:avLst/>
            <a:gdLst/>
            <a:ahLst/>
            <a:cxnLst/>
            <a:rect l="l" t="t" r="r" b="b"/>
            <a:pathLst>
              <a:path w="3549015" h="3592195">
                <a:moveTo>
                  <a:pt x="948918" y="482384"/>
                </a:moveTo>
                <a:lnTo>
                  <a:pt x="946543" y="432752"/>
                </a:lnTo>
                <a:lnTo>
                  <a:pt x="939571" y="384797"/>
                </a:lnTo>
                <a:lnTo>
                  <a:pt x="928179" y="338747"/>
                </a:lnTo>
                <a:lnTo>
                  <a:pt x="912596" y="294817"/>
                </a:lnTo>
                <a:lnTo>
                  <a:pt x="893038" y="253199"/>
                </a:lnTo>
                <a:lnTo>
                  <a:pt x="869696" y="214096"/>
                </a:lnTo>
                <a:lnTo>
                  <a:pt x="842797" y="177736"/>
                </a:lnTo>
                <a:lnTo>
                  <a:pt x="812520" y="144322"/>
                </a:lnTo>
                <a:lnTo>
                  <a:pt x="779106" y="114058"/>
                </a:lnTo>
                <a:lnTo>
                  <a:pt x="742746" y="87147"/>
                </a:lnTo>
                <a:lnTo>
                  <a:pt x="703656" y="63804"/>
                </a:lnTo>
                <a:lnTo>
                  <a:pt x="662038" y="44246"/>
                </a:lnTo>
                <a:lnTo>
                  <a:pt x="618096" y="28663"/>
                </a:lnTo>
                <a:lnTo>
                  <a:pt x="572046" y="17284"/>
                </a:lnTo>
                <a:lnTo>
                  <a:pt x="524103" y="10299"/>
                </a:lnTo>
                <a:lnTo>
                  <a:pt x="474472" y="7924"/>
                </a:lnTo>
                <a:lnTo>
                  <a:pt x="424827" y="10299"/>
                </a:lnTo>
                <a:lnTo>
                  <a:pt x="376872" y="17284"/>
                </a:lnTo>
                <a:lnTo>
                  <a:pt x="330835" y="28663"/>
                </a:lnTo>
                <a:lnTo>
                  <a:pt x="286893" y="44246"/>
                </a:lnTo>
                <a:lnTo>
                  <a:pt x="245275" y="63804"/>
                </a:lnTo>
                <a:lnTo>
                  <a:pt x="206171" y="87147"/>
                </a:lnTo>
                <a:lnTo>
                  <a:pt x="169811" y="114058"/>
                </a:lnTo>
                <a:lnTo>
                  <a:pt x="136398" y="144322"/>
                </a:lnTo>
                <a:lnTo>
                  <a:pt x="106133" y="177736"/>
                </a:lnTo>
                <a:lnTo>
                  <a:pt x="79222" y="214096"/>
                </a:lnTo>
                <a:lnTo>
                  <a:pt x="55880" y="253199"/>
                </a:lnTo>
                <a:lnTo>
                  <a:pt x="36322" y="294817"/>
                </a:lnTo>
                <a:lnTo>
                  <a:pt x="20739" y="338747"/>
                </a:lnTo>
                <a:lnTo>
                  <a:pt x="9359" y="384797"/>
                </a:lnTo>
                <a:lnTo>
                  <a:pt x="2374" y="432752"/>
                </a:lnTo>
                <a:lnTo>
                  <a:pt x="0" y="482384"/>
                </a:lnTo>
                <a:lnTo>
                  <a:pt x="2374" y="532028"/>
                </a:lnTo>
                <a:lnTo>
                  <a:pt x="9359" y="579983"/>
                </a:lnTo>
                <a:lnTo>
                  <a:pt x="20739" y="626021"/>
                </a:lnTo>
                <a:lnTo>
                  <a:pt x="36322" y="669963"/>
                </a:lnTo>
                <a:lnTo>
                  <a:pt x="55880" y="711593"/>
                </a:lnTo>
                <a:lnTo>
                  <a:pt x="79222" y="750697"/>
                </a:lnTo>
                <a:lnTo>
                  <a:pt x="106133" y="787057"/>
                </a:lnTo>
                <a:lnTo>
                  <a:pt x="136398" y="820483"/>
                </a:lnTo>
                <a:lnTo>
                  <a:pt x="169811" y="850747"/>
                </a:lnTo>
                <a:lnTo>
                  <a:pt x="206171" y="877658"/>
                </a:lnTo>
                <a:lnTo>
                  <a:pt x="245275" y="901014"/>
                </a:lnTo>
                <a:lnTo>
                  <a:pt x="286893" y="920572"/>
                </a:lnTo>
                <a:lnTo>
                  <a:pt x="330835" y="936155"/>
                </a:lnTo>
                <a:lnTo>
                  <a:pt x="376872" y="947547"/>
                </a:lnTo>
                <a:lnTo>
                  <a:pt x="424827" y="954532"/>
                </a:lnTo>
                <a:lnTo>
                  <a:pt x="474472" y="956906"/>
                </a:lnTo>
                <a:lnTo>
                  <a:pt x="524103" y="954532"/>
                </a:lnTo>
                <a:lnTo>
                  <a:pt x="572046" y="947547"/>
                </a:lnTo>
                <a:lnTo>
                  <a:pt x="618096" y="936155"/>
                </a:lnTo>
                <a:lnTo>
                  <a:pt x="662038" y="920572"/>
                </a:lnTo>
                <a:lnTo>
                  <a:pt x="703656" y="901014"/>
                </a:lnTo>
                <a:lnTo>
                  <a:pt x="742746" y="877658"/>
                </a:lnTo>
                <a:lnTo>
                  <a:pt x="779106" y="850747"/>
                </a:lnTo>
                <a:lnTo>
                  <a:pt x="812520" y="820483"/>
                </a:lnTo>
                <a:lnTo>
                  <a:pt x="842797" y="787057"/>
                </a:lnTo>
                <a:lnTo>
                  <a:pt x="869696" y="750697"/>
                </a:lnTo>
                <a:lnTo>
                  <a:pt x="893038" y="711593"/>
                </a:lnTo>
                <a:lnTo>
                  <a:pt x="912596" y="669963"/>
                </a:lnTo>
                <a:lnTo>
                  <a:pt x="928179" y="626021"/>
                </a:lnTo>
                <a:lnTo>
                  <a:pt x="939571" y="579983"/>
                </a:lnTo>
                <a:lnTo>
                  <a:pt x="946543" y="532028"/>
                </a:lnTo>
                <a:lnTo>
                  <a:pt x="948918" y="482384"/>
                </a:lnTo>
                <a:close/>
              </a:path>
              <a:path w="3549015" h="3592195">
                <a:moveTo>
                  <a:pt x="3548735" y="3591903"/>
                </a:moveTo>
                <a:lnTo>
                  <a:pt x="2078951" y="0"/>
                </a:lnTo>
                <a:lnTo>
                  <a:pt x="970724" y="0"/>
                </a:lnTo>
                <a:lnTo>
                  <a:pt x="2440508" y="3591903"/>
                </a:lnTo>
                <a:lnTo>
                  <a:pt x="3548735" y="3591903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xmlns="" id="{8DA7B8B8-2F4D-49E8-9805-B7797E8303DF}"/>
              </a:ext>
            </a:extLst>
          </p:cNvPr>
          <p:cNvSpPr/>
          <p:nvPr/>
        </p:nvSpPr>
        <p:spPr>
          <a:xfrm>
            <a:off x="15810384" y="-90791"/>
            <a:ext cx="1781065" cy="2479418"/>
          </a:xfrm>
          <a:custGeom>
            <a:avLst/>
            <a:gdLst/>
            <a:ahLst/>
            <a:cxnLst/>
            <a:rect l="l" t="t" r="r" b="b"/>
            <a:pathLst>
              <a:path w="1703705" h="2371725">
                <a:moveTo>
                  <a:pt x="1703602" y="0"/>
                </a:moveTo>
                <a:lnTo>
                  <a:pt x="970494" y="0"/>
                </a:lnTo>
                <a:lnTo>
                  <a:pt x="0" y="2371728"/>
                </a:lnTo>
                <a:lnTo>
                  <a:pt x="733108" y="2371728"/>
                </a:lnTo>
                <a:lnTo>
                  <a:pt x="1703602" y="0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xmlns="" id="{E634F8ED-40E1-48AB-AEC7-B2C1A1EB5CFC}"/>
              </a:ext>
            </a:extLst>
          </p:cNvPr>
          <p:cNvSpPr/>
          <p:nvPr/>
        </p:nvSpPr>
        <p:spPr>
          <a:xfrm>
            <a:off x="16505119" y="2682875"/>
            <a:ext cx="3549015" cy="3592195"/>
          </a:xfrm>
          <a:custGeom>
            <a:avLst/>
            <a:gdLst/>
            <a:ahLst/>
            <a:cxnLst/>
            <a:rect l="l" t="t" r="r" b="b"/>
            <a:pathLst>
              <a:path w="3549015" h="3592195">
                <a:moveTo>
                  <a:pt x="948918" y="482384"/>
                </a:moveTo>
                <a:lnTo>
                  <a:pt x="946543" y="432752"/>
                </a:lnTo>
                <a:lnTo>
                  <a:pt x="939571" y="384797"/>
                </a:lnTo>
                <a:lnTo>
                  <a:pt x="928179" y="338747"/>
                </a:lnTo>
                <a:lnTo>
                  <a:pt x="912596" y="294817"/>
                </a:lnTo>
                <a:lnTo>
                  <a:pt x="893038" y="253199"/>
                </a:lnTo>
                <a:lnTo>
                  <a:pt x="869696" y="214096"/>
                </a:lnTo>
                <a:lnTo>
                  <a:pt x="842797" y="177736"/>
                </a:lnTo>
                <a:lnTo>
                  <a:pt x="812520" y="144322"/>
                </a:lnTo>
                <a:lnTo>
                  <a:pt x="779106" y="114058"/>
                </a:lnTo>
                <a:lnTo>
                  <a:pt x="742746" y="87147"/>
                </a:lnTo>
                <a:lnTo>
                  <a:pt x="703656" y="63804"/>
                </a:lnTo>
                <a:lnTo>
                  <a:pt x="662038" y="44246"/>
                </a:lnTo>
                <a:lnTo>
                  <a:pt x="618096" y="28663"/>
                </a:lnTo>
                <a:lnTo>
                  <a:pt x="572046" y="17284"/>
                </a:lnTo>
                <a:lnTo>
                  <a:pt x="524103" y="10299"/>
                </a:lnTo>
                <a:lnTo>
                  <a:pt x="474472" y="7924"/>
                </a:lnTo>
                <a:lnTo>
                  <a:pt x="424827" y="10299"/>
                </a:lnTo>
                <a:lnTo>
                  <a:pt x="376872" y="17284"/>
                </a:lnTo>
                <a:lnTo>
                  <a:pt x="330835" y="28663"/>
                </a:lnTo>
                <a:lnTo>
                  <a:pt x="286893" y="44246"/>
                </a:lnTo>
                <a:lnTo>
                  <a:pt x="245275" y="63804"/>
                </a:lnTo>
                <a:lnTo>
                  <a:pt x="206171" y="87147"/>
                </a:lnTo>
                <a:lnTo>
                  <a:pt x="169811" y="114058"/>
                </a:lnTo>
                <a:lnTo>
                  <a:pt x="136398" y="144322"/>
                </a:lnTo>
                <a:lnTo>
                  <a:pt x="106133" y="177736"/>
                </a:lnTo>
                <a:lnTo>
                  <a:pt x="79222" y="214096"/>
                </a:lnTo>
                <a:lnTo>
                  <a:pt x="55880" y="253199"/>
                </a:lnTo>
                <a:lnTo>
                  <a:pt x="36322" y="294817"/>
                </a:lnTo>
                <a:lnTo>
                  <a:pt x="20739" y="338747"/>
                </a:lnTo>
                <a:lnTo>
                  <a:pt x="9359" y="384797"/>
                </a:lnTo>
                <a:lnTo>
                  <a:pt x="2374" y="432752"/>
                </a:lnTo>
                <a:lnTo>
                  <a:pt x="0" y="482384"/>
                </a:lnTo>
                <a:lnTo>
                  <a:pt x="2374" y="532028"/>
                </a:lnTo>
                <a:lnTo>
                  <a:pt x="9359" y="579983"/>
                </a:lnTo>
                <a:lnTo>
                  <a:pt x="20739" y="626021"/>
                </a:lnTo>
                <a:lnTo>
                  <a:pt x="36322" y="669963"/>
                </a:lnTo>
                <a:lnTo>
                  <a:pt x="55880" y="711593"/>
                </a:lnTo>
                <a:lnTo>
                  <a:pt x="79222" y="750697"/>
                </a:lnTo>
                <a:lnTo>
                  <a:pt x="106133" y="787057"/>
                </a:lnTo>
                <a:lnTo>
                  <a:pt x="136398" y="820483"/>
                </a:lnTo>
                <a:lnTo>
                  <a:pt x="169811" y="850747"/>
                </a:lnTo>
                <a:lnTo>
                  <a:pt x="206171" y="877658"/>
                </a:lnTo>
                <a:lnTo>
                  <a:pt x="245275" y="901014"/>
                </a:lnTo>
                <a:lnTo>
                  <a:pt x="286893" y="920572"/>
                </a:lnTo>
                <a:lnTo>
                  <a:pt x="330835" y="936155"/>
                </a:lnTo>
                <a:lnTo>
                  <a:pt x="376872" y="947547"/>
                </a:lnTo>
                <a:lnTo>
                  <a:pt x="424827" y="954532"/>
                </a:lnTo>
                <a:lnTo>
                  <a:pt x="474472" y="956906"/>
                </a:lnTo>
                <a:lnTo>
                  <a:pt x="524103" y="954532"/>
                </a:lnTo>
                <a:lnTo>
                  <a:pt x="572046" y="947547"/>
                </a:lnTo>
                <a:lnTo>
                  <a:pt x="618096" y="936155"/>
                </a:lnTo>
                <a:lnTo>
                  <a:pt x="662038" y="920572"/>
                </a:lnTo>
                <a:lnTo>
                  <a:pt x="703656" y="901014"/>
                </a:lnTo>
                <a:lnTo>
                  <a:pt x="742746" y="877658"/>
                </a:lnTo>
                <a:lnTo>
                  <a:pt x="779106" y="850747"/>
                </a:lnTo>
                <a:lnTo>
                  <a:pt x="812520" y="820483"/>
                </a:lnTo>
                <a:lnTo>
                  <a:pt x="842797" y="787057"/>
                </a:lnTo>
                <a:lnTo>
                  <a:pt x="869696" y="750697"/>
                </a:lnTo>
                <a:lnTo>
                  <a:pt x="893038" y="711593"/>
                </a:lnTo>
                <a:lnTo>
                  <a:pt x="912596" y="669963"/>
                </a:lnTo>
                <a:lnTo>
                  <a:pt x="928179" y="626021"/>
                </a:lnTo>
                <a:lnTo>
                  <a:pt x="939571" y="579983"/>
                </a:lnTo>
                <a:lnTo>
                  <a:pt x="946543" y="532028"/>
                </a:lnTo>
                <a:lnTo>
                  <a:pt x="948918" y="482384"/>
                </a:lnTo>
                <a:close/>
              </a:path>
              <a:path w="3549015" h="3592195">
                <a:moveTo>
                  <a:pt x="3548735" y="3591903"/>
                </a:moveTo>
                <a:lnTo>
                  <a:pt x="2078951" y="0"/>
                </a:lnTo>
                <a:lnTo>
                  <a:pt x="970724" y="0"/>
                </a:lnTo>
                <a:lnTo>
                  <a:pt x="2440508" y="3591903"/>
                </a:lnTo>
                <a:lnTo>
                  <a:pt x="3548735" y="3591903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0000" y="1261387"/>
            <a:ext cx="12954000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3. Пройдите авторизацию через госуслуги</a:t>
            </a:r>
            <a:endParaRPr spc="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0" y="1466133"/>
            <a:ext cx="1172210" cy="163830"/>
          </a:xfrm>
          <a:custGeom>
            <a:avLst/>
            <a:gdLst/>
            <a:ahLst/>
            <a:cxnLst/>
            <a:rect l="l" t="t" r="r" b="b"/>
            <a:pathLst>
              <a:path w="1172210" h="163830">
                <a:moveTo>
                  <a:pt x="1171807" y="0"/>
                </a:moveTo>
                <a:lnTo>
                  <a:pt x="0" y="0"/>
                </a:lnTo>
                <a:lnTo>
                  <a:pt x="0" y="163293"/>
                </a:lnTo>
                <a:lnTo>
                  <a:pt x="1171807" y="163293"/>
                </a:lnTo>
                <a:lnTo>
                  <a:pt x="1171807" y="0"/>
                </a:lnTo>
                <a:close/>
              </a:path>
            </a:pathLst>
          </a:custGeom>
          <a:solidFill>
            <a:srgbClr val="8497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714112-6182-4FC9-A69F-299A088E8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9" b="4697"/>
          <a:stretch/>
        </p:blipFill>
        <p:spPr>
          <a:xfrm>
            <a:off x="1774380" y="2682253"/>
            <a:ext cx="16555340" cy="8077687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5CB3F71-267D-405A-9BD0-13CD13876272}"/>
              </a:ext>
            </a:extLst>
          </p:cNvPr>
          <p:cNvSpPr/>
          <p:nvPr/>
        </p:nvSpPr>
        <p:spPr>
          <a:xfrm>
            <a:off x="8299450" y="5197475"/>
            <a:ext cx="3352800" cy="3429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AA439C5-EAE6-4C48-82B5-BE666377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12043" y="779092"/>
            <a:ext cx="1062419" cy="6829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E60F98C-94C6-4184-ACE0-CE74411A6D94}"/>
              </a:ext>
            </a:extLst>
          </p:cNvPr>
          <p:cNvSpPr/>
          <p:nvPr/>
        </p:nvSpPr>
        <p:spPr>
          <a:xfrm>
            <a:off x="9366250" y="5349875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4542" y="28997"/>
            <a:ext cx="8083550" cy="11280140"/>
          </a:xfrm>
          <a:custGeom>
            <a:avLst/>
            <a:gdLst/>
            <a:ahLst/>
            <a:cxnLst/>
            <a:rect l="l" t="t" r="r" b="b"/>
            <a:pathLst>
              <a:path w="8083550" h="11280140">
                <a:moveTo>
                  <a:pt x="8083136" y="0"/>
                </a:moveTo>
                <a:lnTo>
                  <a:pt x="4615513" y="0"/>
                </a:lnTo>
                <a:lnTo>
                  <a:pt x="0" y="11279562"/>
                </a:lnTo>
                <a:lnTo>
                  <a:pt x="3467622" y="11279562"/>
                </a:lnTo>
                <a:lnTo>
                  <a:pt x="8083136" y="0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410" y="8936831"/>
            <a:ext cx="1703705" cy="2371725"/>
          </a:xfrm>
          <a:custGeom>
            <a:avLst/>
            <a:gdLst/>
            <a:ahLst/>
            <a:cxnLst/>
            <a:rect l="l" t="t" r="r" b="b"/>
            <a:pathLst>
              <a:path w="1703705" h="2371725">
                <a:moveTo>
                  <a:pt x="1703602" y="0"/>
                </a:moveTo>
                <a:lnTo>
                  <a:pt x="970494" y="0"/>
                </a:lnTo>
                <a:lnTo>
                  <a:pt x="0" y="2371728"/>
                </a:lnTo>
                <a:lnTo>
                  <a:pt x="733108" y="2371728"/>
                </a:lnTo>
                <a:lnTo>
                  <a:pt x="1703602" y="0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3659" y="7716653"/>
            <a:ext cx="3549015" cy="3592195"/>
          </a:xfrm>
          <a:custGeom>
            <a:avLst/>
            <a:gdLst/>
            <a:ahLst/>
            <a:cxnLst/>
            <a:rect l="l" t="t" r="r" b="b"/>
            <a:pathLst>
              <a:path w="3549015" h="3592195">
                <a:moveTo>
                  <a:pt x="948918" y="482384"/>
                </a:moveTo>
                <a:lnTo>
                  <a:pt x="946543" y="432752"/>
                </a:lnTo>
                <a:lnTo>
                  <a:pt x="939571" y="384797"/>
                </a:lnTo>
                <a:lnTo>
                  <a:pt x="928179" y="338747"/>
                </a:lnTo>
                <a:lnTo>
                  <a:pt x="912596" y="294817"/>
                </a:lnTo>
                <a:lnTo>
                  <a:pt x="893038" y="253199"/>
                </a:lnTo>
                <a:lnTo>
                  <a:pt x="869696" y="214096"/>
                </a:lnTo>
                <a:lnTo>
                  <a:pt x="842797" y="177736"/>
                </a:lnTo>
                <a:lnTo>
                  <a:pt x="812520" y="144322"/>
                </a:lnTo>
                <a:lnTo>
                  <a:pt x="779106" y="114058"/>
                </a:lnTo>
                <a:lnTo>
                  <a:pt x="742746" y="87147"/>
                </a:lnTo>
                <a:lnTo>
                  <a:pt x="703656" y="63804"/>
                </a:lnTo>
                <a:lnTo>
                  <a:pt x="662038" y="44246"/>
                </a:lnTo>
                <a:lnTo>
                  <a:pt x="618096" y="28663"/>
                </a:lnTo>
                <a:lnTo>
                  <a:pt x="572046" y="17284"/>
                </a:lnTo>
                <a:lnTo>
                  <a:pt x="524103" y="10299"/>
                </a:lnTo>
                <a:lnTo>
                  <a:pt x="474472" y="7924"/>
                </a:lnTo>
                <a:lnTo>
                  <a:pt x="424827" y="10299"/>
                </a:lnTo>
                <a:lnTo>
                  <a:pt x="376872" y="17284"/>
                </a:lnTo>
                <a:lnTo>
                  <a:pt x="330835" y="28663"/>
                </a:lnTo>
                <a:lnTo>
                  <a:pt x="286893" y="44246"/>
                </a:lnTo>
                <a:lnTo>
                  <a:pt x="245275" y="63804"/>
                </a:lnTo>
                <a:lnTo>
                  <a:pt x="206171" y="87147"/>
                </a:lnTo>
                <a:lnTo>
                  <a:pt x="169811" y="114058"/>
                </a:lnTo>
                <a:lnTo>
                  <a:pt x="136398" y="144322"/>
                </a:lnTo>
                <a:lnTo>
                  <a:pt x="106133" y="177736"/>
                </a:lnTo>
                <a:lnTo>
                  <a:pt x="79222" y="214096"/>
                </a:lnTo>
                <a:lnTo>
                  <a:pt x="55880" y="253199"/>
                </a:lnTo>
                <a:lnTo>
                  <a:pt x="36322" y="294817"/>
                </a:lnTo>
                <a:lnTo>
                  <a:pt x="20739" y="338747"/>
                </a:lnTo>
                <a:lnTo>
                  <a:pt x="9359" y="384797"/>
                </a:lnTo>
                <a:lnTo>
                  <a:pt x="2374" y="432752"/>
                </a:lnTo>
                <a:lnTo>
                  <a:pt x="0" y="482384"/>
                </a:lnTo>
                <a:lnTo>
                  <a:pt x="2374" y="532028"/>
                </a:lnTo>
                <a:lnTo>
                  <a:pt x="9359" y="579983"/>
                </a:lnTo>
                <a:lnTo>
                  <a:pt x="20739" y="626021"/>
                </a:lnTo>
                <a:lnTo>
                  <a:pt x="36322" y="669963"/>
                </a:lnTo>
                <a:lnTo>
                  <a:pt x="55880" y="711593"/>
                </a:lnTo>
                <a:lnTo>
                  <a:pt x="79222" y="750697"/>
                </a:lnTo>
                <a:lnTo>
                  <a:pt x="106133" y="787057"/>
                </a:lnTo>
                <a:lnTo>
                  <a:pt x="136398" y="820483"/>
                </a:lnTo>
                <a:lnTo>
                  <a:pt x="169811" y="850747"/>
                </a:lnTo>
                <a:lnTo>
                  <a:pt x="206171" y="877658"/>
                </a:lnTo>
                <a:lnTo>
                  <a:pt x="245275" y="901014"/>
                </a:lnTo>
                <a:lnTo>
                  <a:pt x="286893" y="920572"/>
                </a:lnTo>
                <a:lnTo>
                  <a:pt x="330835" y="936155"/>
                </a:lnTo>
                <a:lnTo>
                  <a:pt x="376872" y="947547"/>
                </a:lnTo>
                <a:lnTo>
                  <a:pt x="424827" y="954532"/>
                </a:lnTo>
                <a:lnTo>
                  <a:pt x="474472" y="956906"/>
                </a:lnTo>
                <a:lnTo>
                  <a:pt x="524103" y="954532"/>
                </a:lnTo>
                <a:lnTo>
                  <a:pt x="572046" y="947547"/>
                </a:lnTo>
                <a:lnTo>
                  <a:pt x="618096" y="936155"/>
                </a:lnTo>
                <a:lnTo>
                  <a:pt x="662038" y="920572"/>
                </a:lnTo>
                <a:lnTo>
                  <a:pt x="703656" y="901014"/>
                </a:lnTo>
                <a:lnTo>
                  <a:pt x="742746" y="877658"/>
                </a:lnTo>
                <a:lnTo>
                  <a:pt x="779106" y="850747"/>
                </a:lnTo>
                <a:lnTo>
                  <a:pt x="812520" y="820483"/>
                </a:lnTo>
                <a:lnTo>
                  <a:pt x="842797" y="787057"/>
                </a:lnTo>
                <a:lnTo>
                  <a:pt x="869696" y="750697"/>
                </a:lnTo>
                <a:lnTo>
                  <a:pt x="893038" y="711593"/>
                </a:lnTo>
                <a:lnTo>
                  <a:pt x="912596" y="669963"/>
                </a:lnTo>
                <a:lnTo>
                  <a:pt x="928179" y="626021"/>
                </a:lnTo>
                <a:lnTo>
                  <a:pt x="939571" y="579983"/>
                </a:lnTo>
                <a:lnTo>
                  <a:pt x="946543" y="532028"/>
                </a:lnTo>
                <a:lnTo>
                  <a:pt x="948918" y="482384"/>
                </a:lnTo>
                <a:close/>
              </a:path>
              <a:path w="3549015" h="3592195">
                <a:moveTo>
                  <a:pt x="3548735" y="3591903"/>
                </a:moveTo>
                <a:lnTo>
                  <a:pt x="2078951" y="0"/>
                </a:lnTo>
                <a:lnTo>
                  <a:pt x="970724" y="0"/>
                </a:lnTo>
                <a:lnTo>
                  <a:pt x="2440508" y="3591903"/>
                </a:lnTo>
                <a:lnTo>
                  <a:pt x="3548735" y="3591903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7932" y="1301166"/>
            <a:ext cx="16114118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ru-RU" spc="15" dirty="0"/>
              <a:t>4.Войдите в свой Личный Кабинет и выберите вкладку «Сервисы» на верхней панели.</a:t>
            </a:r>
            <a:endParaRPr lang="ru-RU" spc="10" dirty="0"/>
          </a:p>
        </p:txBody>
      </p:sp>
      <p:sp>
        <p:nvSpPr>
          <p:cNvPr id="12" name="object 12"/>
          <p:cNvSpPr/>
          <p:nvPr/>
        </p:nvSpPr>
        <p:spPr>
          <a:xfrm>
            <a:off x="0" y="1465934"/>
            <a:ext cx="1172210" cy="163830"/>
          </a:xfrm>
          <a:custGeom>
            <a:avLst/>
            <a:gdLst/>
            <a:ahLst/>
            <a:cxnLst/>
            <a:rect l="l" t="t" r="r" b="b"/>
            <a:pathLst>
              <a:path w="1172210" h="163830">
                <a:moveTo>
                  <a:pt x="1172069" y="0"/>
                </a:moveTo>
                <a:lnTo>
                  <a:pt x="0" y="0"/>
                </a:lnTo>
                <a:lnTo>
                  <a:pt x="0" y="163293"/>
                </a:lnTo>
                <a:lnTo>
                  <a:pt x="1172069" y="163293"/>
                </a:lnTo>
                <a:lnTo>
                  <a:pt x="1172069" y="0"/>
                </a:lnTo>
                <a:close/>
              </a:path>
            </a:pathLst>
          </a:custGeom>
          <a:solidFill>
            <a:srgbClr val="8497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9">
            <a:extLst>
              <a:ext uri="{FF2B5EF4-FFF2-40B4-BE49-F238E27FC236}">
                <a16:creationId xmlns:a16="http://schemas.microsoft.com/office/drawing/2014/main" xmlns="" id="{3AF15DBC-19BE-4213-9AD6-08FD674FEFB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10272" y="778007"/>
            <a:ext cx="1057662" cy="6858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снимок экрана, монитор, чер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68BDF0B-BF0E-4249-B54E-262782BFC5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"/>
          <a:stretch/>
        </p:blipFill>
        <p:spPr>
          <a:xfrm>
            <a:off x="2186856" y="2735980"/>
            <a:ext cx="15730388" cy="8102579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9B91B-3F86-44F9-BE56-265870DC54BE}"/>
              </a:ext>
            </a:extLst>
          </p:cNvPr>
          <p:cNvSpPr/>
          <p:nvPr/>
        </p:nvSpPr>
        <p:spPr>
          <a:xfrm>
            <a:off x="7004050" y="3749675"/>
            <a:ext cx="975051" cy="609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C61D195-5AF0-4A95-9BE9-17814ED09431}"/>
              </a:ext>
            </a:extLst>
          </p:cNvPr>
          <p:cNvSpPr/>
          <p:nvPr/>
        </p:nvSpPr>
        <p:spPr>
          <a:xfrm>
            <a:off x="4699982" y="5030556"/>
            <a:ext cx="2532668" cy="1005119"/>
          </a:xfrm>
          <a:prstGeom prst="rect">
            <a:avLst/>
          </a:prstGeom>
          <a:solidFill>
            <a:srgbClr val="57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3817E70-AC53-42D7-BA48-B57DB2FD78F1}"/>
              </a:ext>
            </a:extLst>
          </p:cNvPr>
          <p:cNvSpPr/>
          <p:nvPr/>
        </p:nvSpPr>
        <p:spPr>
          <a:xfrm>
            <a:off x="4699982" y="3902075"/>
            <a:ext cx="1999268" cy="228600"/>
          </a:xfrm>
          <a:prstGeom prst="rect">
            <a:avLst/>
          </a:prstGeom>
          <a:solidFill>
            <a:srgbClr val="9D8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9A34765-BEDF-4679-AC96-B4C6705381D3}"/>
              </a:ext>
            </a:extLst>
          </p:cNvPr>
          <p:cNvSpPr/>
          <p:nvPr/>
        </p:nvSpPr>
        <p:spPr>
          <a:xfrm>
            <a:off x="17176550" y="2759076"/>
            <a:ext cx="46682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5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B310E27-19F8-43AA-86C7-78C4321F15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ru-RU" dirty="0"/>
              <a:t>Выберите раздел «Региональные меры поддержки»</a:t>
            </a:r>
          </a:p>
        </p:txBody>
      </p:sp>
      <p:pic>
        <p:nvPicPr>
          <p:cNvPr id="4" name="Рисунок 3" descr="Изображение выглядит как текст, снимок экрана, монитор, экран&#10;&#10;Автоматически созданное описание">
            <a:extLst>
              <a:ext uri="{FF2B5EF4-FFF2-40B4-BE49-F238E27FC236}">
                <a16:creationId xmlns:a16="http://schemas.microsoft.com/office/drawing/2014/main" xmlns="" id="{038FD3F6-1899-4229-8B41-4AD838BAD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2"/>
          <a:stretch/>
        </p:blipFill>
        <p:spPr>
          <a:xfrm>
            <a:off x="1973242" y="2301875"/>
            <a:ext cx="16157616" cy="8229600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00B049A-1AE3-438B-B25F-A7131A0AD3A5}"/>
              </a:ext>
            </a:extLst>
          </p:cNvPr>
          <p:cNvSpPr/>
          <p:nvPr/>
        </p:nvSpPr>
        <p:spPr>
          <a:xfrm>
            <a:off x="3270250" y="5807075"/>
            <a:ext cx="4572000" cy="2438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13711CD-EAF4-4AF5-B3F7-91585028AB70}"/>
              </a:ext>
            </a:extLst>
          </p:cNvPr>
          <p:cNvSpPr/>
          <p:nvPr/>
        </p:nvSpPr>
        <p:spPr>
          <a:xfrm>
            <a:off x="5327650" y="3536950"/>
            <a:ext cx="1999268" cy="228600"/>
          </a:xfrm>
          <a:prstGeom prst="rect">
            <a:avLst/>
          </a:prstGeom>
          <a:solidFill>
            <a:srgbClr val="9D8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9240000-3078-4CA5-B54F-0C4C3ABBAAAB}"/>
              </a:ext>
            </a:extLst>
          </p:cNvPr>
          <p:cNvSpPr/>
          <p:nvPr/>
        </p:nvSpPr>
        <p:spPr>
          <a:xfrm>
            <a:off x="6394450" y="4892675"/>
            <a:ext cx="4114800" cy="609600"/>
          </a:xfrm>
          <a:prstGeom prst="rect">
            <a:avLst/>
          </a:prstGeom>
          <a:solidFill>
            <a:srgbClr val="403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069F5F0-CB96-4CE6-9A76-6E0F5586B2E1}"/>
              </a:ext>
            </a:extLst>
          </p:cNvPr>
          <p:cNvSpPr/>
          <p:nvPr/>
        </p:nvSpPr>
        <p:spPr>
          <a:xfrm>
            <a:off x="17367250" y="2301875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0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4542" y="28997"/>
            <a:ext cx="8083550" cy="11280140"/>
          </a:xfrm>
          <a:custGeom>
            <a:avLst/>
            <a:gdLst/>
            <a:ahLst/>
            <a:cxnLst/>
            <a:rect l="l" t="t" r="r" b="b"/>
            <a:pathLst>
              <a:path w="8083550" h="11280140">
                <a:moveTo>
                  <a:pt x="8083136" y="0"/>
                </a:moveTo>
                <a:lnTo>
                  <a:pt x="4615513" y="0"/>
                </a:lnTo>
                <a:lnTo>
                  <a:pt x="0" y="11279562"/>
                </a:lnTo>
                <a:lnTo>
                  <a:pt x="3467622" y="11279562"/>
                </a:lnTo>
                <a:lnTo>
                  <a:pt x="8083136" y="0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410" y="8936831"/>
            <a:ext cx="1703705" cy="2371725"/>
          </a:xfrm>
          <a:custGeom>
            <a:avLst/>
            <a:gdLst/>
            <a:ahLst/>
            <a:cxnLst/>
            <a:rect l="l" t="t" r="r" b="b"/>
            <a:pathLst>
              <a:path w="1703705" h="2371725">
                <a:moveTo>
                  <a:pt x="1703602" y="0"/>
                </a:moveTo>
                <a:lnTo>
                  <a:pt x="970494" y="0"/>
                </a:lnTo>
                <a:lnTo>
                  <a:pt x="0" y="2371728"/>
                </a:lnTo>
                <a:lnTo>
                  <a:pt x="733108" y="2371728"/>
                </a:lnTo>
                <a:lnTo>
                  <a:pt x="1703602" y="0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3659" y="7716653"/>
            <a:ext cx="3549015" cy="3592195"/>
          </a:xfrm>
          <a:custGeom>
            <a:avLst/>
            <a:gdLst/>
            <a:ahLst/>
            <a:cxnLst/>
            <a:rect l="l" t="t" r="r" b="b"/>
            <a:pathLst>
              <a:path w="3549015" h="3592195">
                <a:moveTo>
                  <a:pt x="948918" y="482384"/>
                </a:moveTo>
                <a:lnTo>
                  <a:pt x="946543" y="432752"/>
                </a:lnTo>
                <a:lnTo>
                  <a:pt x="939571" y="384797"/>
                </a:lnTo>
                <a:lnTo>
                  <a:pt x="928179" y="338747"/>
                </a:lnTo>
                <a:lnTo>
                  <a:pt x="912596" y="294817"/>
                </a:lnTo>
                <a:lnTo>
                  <a:pt x="893038" y="253199"/>
                </a:lnTo>
                <a:lnTo>
                  <a:pt x="869696" y="214096"/>
                </a:lnTo>
                <a:lnTo>
                  <a:pt x="842797" y="177736"/>
                </a:lnTo>
                <a:lnTo>
                  <a:pt x="812520" y="144322"/>
                </a:lnTo>
                <a:lnTo>
                  <a:pt x="779106" y="114058"/>
                </a:lnTo>
                <a:lnTo>
                  <a:pt x="742746" y="87147"/>
                </a:lnTo>
                <a:lnTo>
                  <a:pt x="703656" y="63804"/>
                </a:lnTo>
                <a:lnTo>
                  <a:pt x="662038" y="44246"/>
                </a:lnTo>
                <a:lnTo>
                  <a:pt x="618096" y="28663"/>
                </a:lnTo>
                <a:lnTo>
                  <a:pt x="572046" y="17284"/>
                </a:lnTo>
                <a:lnTo>
                  <a:pt x="524103" y="10299"/>
                </a:lnTo>
                <a:lnTo>
                  <a:pt x="474472" y="7924"/>
                </a:lnTo>
                <a:lnTo>
                  <a:pt x="424827" y="10299"/>
                </a:lnTo>
                <a:lnTo>
                  <a:pt x="376872" y="17284"/>
                </a:lnTo>
                <a:lnTo>
                  <a:pt x="330835" y="28663"/>
                </a:lnTo>
                <a:lnTo>
                  <a:pt x="286893" y="44246"/>
                </a:lnTo>
                <a:lnTo>
                  <a:pt x="245275" y="63804"/>
                </a:lnTo>
                <a:lnTo>
                  <a:pt x="206171" y="87147"/>
                </a:lnTo>
                <a:lnTo>
                  <a:pt x="169811" y="114058"/>
                </a:lnTo>
                <a:lnTo>
                  <a:pt x="136398" y="144322"/>
                </a:lnTo>
                <a:lnTo>
                  <a:pt x="106133" y="177736"/>
                </a:lnTo>
                <a:lnTo>
                  <a:pt x="79222" y="214096"/>
                </a:lnTo>
                <a:lnTo>
                  <a:pt x="55880" y="253199"/>
                </a:lnTo>
                <a:lnTo>
                  <a:pt x="36322" y="294817"/>
                </a:lnTo>
                <a:lnTo>
                  <a:pt x="20739" y="338747"/>
                </a:lnTo>
                <a:lnTo>
                  <a:pt x="9359" y="384797"/>
                </a:lnTo>
                <a:lnTo>
                  <a:pt x="2374" y="432752"/>
                </a:lnTo>
                <a:lnTo>
                  <a:pt x="0" y="482384"/>
                </a:lnTo>
                <a:lnTo>
                  <a:pt x="2374" y="532028"/>
                </a:lnTo>
                <a:lnTo>
                  <a:pt x="9359" y="579983"/>
                </a:lnTo>
                <a:lnTo>
                  <a:pt x="20739" y="626021"/>
                </a:lnTo>
                <a:lnTo>
                  <a:pt x="36322" y="669963"/>
                </a:lnTo>
                <a:lnTo>
                  <a:pt x="55880" y="711593"/>
                </a:lnTo>
                <a:lnTo>
                  <a:pt x="79222" y="750697"/>
                </a:lnTo>
                <a:lnTo>
                  <a:pt x="106133" y="787057"/>
                </a:lnTo>
                <a:lnTo>
                  <a:pt x="136398" y="820483"/>
                </a:lnTo>
                <a:lnTo>
                  <a:pt x="169811" y="850747"/>
                </a:lnTo>
                <a:lnTo>
                  <a:pt x="206171" y="877658"/>
                </a:lnTo>
                <a:lnTo>
                  <a:pt x="245275" y="901014"/>
                </a:lnTo>
                <a:lnTo>
                  <a:pt x="286893" y="920572"/>
                </a:lnTo>
                <a:lnTo>
                  <a:pt x="330835" y="936155"/>
                </a:lnTo>
                <a:lnTo>
                  <a:pt x="376872" y="947547"/>
                </a:lnTo>
                <a:lnTo>
                  <a:pt x="424827" y="954532"/>
                </a:lnTo>
                <a:lnTo>
                  <a:pt x="474472" y="956906"/>
                </a:lnTo>
                <a:lnTo>
                  <a:pt x="524103" y="954532"/>
                </a:lnTo>
                <a:lnTo>
                  <a:pt x="572046" y="947547"/>
                </a:lnTo>
                <a:lnTo>
                  <a:pt x="618096" y="936155"/>
                </a:lnTo>
                <a:lnTo>
                  <a:pt x="662038" y="920572"/>
                </a:lnTo>
                <a:lnTo>
                  <a:pt x="703656" y="901014"/>
                </a:lnTo>
                <a:lnTo>
                  <a:pt x="742746" y="877658"/>
                </a:lnTo>
                <a:lnTo>
                  <a:pt x="779106" y="850747"/>
                </a:lnTo>
                <a:lnTo>
                  <a:pt x="812520" y="820483"/>
                </a:lnTo>
                <a:lnTo>
                  <a:pt x="842797" y="787057"/>
                </a:lnTo>
                <a:lnTo>
                  <a:pt x="869696" y="750697"/>
                </a:lnTo>
                <a:lnTo>
                  <a:pt x="893038" y="711593"/>
                </a:lnTo>
                <a:lnTo>
                  <a:pt x="912596" y="669963"/>
                </a:lnTo>
                <a:lnTo>
                  <a:pt x="928179" y="626021"/>
                </a:lnTo>
                <a:lnTo>
                  <a:pt x="939571" y="579983"/>
                </a:lnTo>
                <a:lnTo>
                  <a:pt x="946543" y="532028"/>
                </a:lnTo>
                <a:lnTo>
                  <a:pt x="948918" y="482384"/>
                </a:lnTo>
                <a:close/>
              </a:path>
              <a:path w="3549015" h="3592195">
                <a:moveTo>
                  <a:pt x="3548735" y="3591903"/>
                </a:moveTo>
                <a:lnTo>
                  <a:pt x="2078951" y="0"/>
                </a:lnTo>
                <a:lnTo>
                  <a:pt x="970724" y="0"/>
                </a:lnTo>
                <a:lnTo>
                  <a:pt x="2440508" y="3591903"/>
                </a:lnTo>
                <a:lnTo>
                  <a:pt x="3548735" y="3591903"/>
                </a:lnTo>
                <a:close/>
              </a:path>
            </a:pathLst>
          </a:custGeom>
          <a:solidFill>
            <a:srgbClr val="F0F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7932" y="1301166"/>
            <a:ext cx="16114118" cy="64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ru-RU" spc="15" dirty="0"/>
              <a:t>6. Выберите панель «Получить поддержку»</a:t>
            </a:r>
            <a:endParaRPr lang="ru-RU" spc="10" dirty="0"/>
          </a:p>
        </p:txBody>
      </p:sp>
      <p:sp>
        <p:nvSpPr>
          <p:cNvPr id="12" name="object 12"/>
          <p:cNvSpPr/>
          <p:nvPr/>
        </p:nvSpPr>
        <p:spPr>
          <a:xfrm>
            <a:off x="0" y="1465934"/>
            <a:ext cx="1172210" cy="163830"/>
          </a:xfrm>
          <a:custGeom>
            <a:avLst/>
            <a:gdLst/>
            <a:ahLst/>
            <a:cxnLst/>
            <a:rect l="l" t="t" r="r" b="b"/>
            <a:pathLst>
              <a:path w="1172210" h="163830">
                <a:moveTo>
                  <a:pt x="1172069" y="0"/>
                </a:moveTo>
                <a:lnTo>
                  <a:pt x="0" y="0"/>
                </a:lnTo>
                <a:lnTo>
                  <a:pt x="0" y="163293"/>
                </a:lnTo>
                <a:lnTo>
                  <a:pt x="1172069" y="163293"/>
                </a:lnTo>
                <a:lnTo>
                  <a:pt x="1172069" y="0"/>
                </a:lnTo>
                <a:close/>
              </a:path>
            </a:pathLst>
          </a:custGeom>
          <a:solidFill>
            <a:srgbClr val="8497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9">
            <a:extLst>
              <a:ext uri="{FF2B5EF4-FFF2-40B4-BE49-F238E27FC236}">
                <a16:creationId xmlns:a16="http://schemas.microsoft.com/office/drawing/2014/main" xmlns="" id="{3AF15DBC-19BE-4213-9AD6-08FD674FEFB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10272" y="778007"/>
            <a:ext cx="1057662" cy="6858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монитор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BAA095C-895D-4F09-BF71-81A92B33E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"/>
          <a:stretch/>
        </p:blipFill>
        <p:spPr>
          <a:xfrm>
            <a:off x="2021215" y="2480063"/>
            <a:ext cx="16061670" cy="8216896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28CBA12-04C7-4D76-973A-0161DE79B3F0}"/>
              </a:ext>
            </a:extLst>
          </p:cNvPr>
          <p:cNvSpPr/>
          <p:nvPr/>
        </p:nvSpPr>
        <p:spPr>
          <a:xfrm>
            <a:off x="5431442" y="7940674"/>
            <a:ext cx="3020408" cy="12954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13247B3-7779-43C6-A6BE-D62CEEA7A940}"/>
              </a:ext>
            </a:extLst>
          </p:cNvPr>
          <p:cNvSpPr/>
          <p:nvPr/>
        </p:nvSpPr>
        <p:spPr>
          <a:xfrm>
            <a:off x="5251450" y="3673475"/>
            <a:ext cx="2179260" cy="228600"/>
          </a:xfrm>
          <a:prstGeom prst="rect">
            <a:avLst/>
          </a:prstGeom>
          <a:solidFill>
            <a:srgbClr val="9D8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EB42B7A-D7E3-4D40-805E-6D2D1758EBC9}"/>
              </a:ext>
            </a:extLst>
          </p:cNvPr>
          <p:cNvSpPr/>
          <p:nvPr/>
        </p:nvSpPr>
        <p:spPr>
          <a:xfrm>
            <a:off x="17291050" y="2480063"/>
            <a:ext cx="46682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9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24D980C-B2CF-4E8F-9EE1-08EC163C8268}"/>
              </a:ext>
            </a:extLst>
          </p:cNvPr>
          <p:cNvSpPr/>
          <p:nvPr/>
        </p:nvSpPr>
        <p:spPr>
          <a:xfrm>
            <a:off x="-30916" y="-57665"/>
            <a:ext cx="20135016" cy="11366513"/>
          </a:xfrm>
          <a:prstGeom prst="rect">
            <a:avLst/>
          </a:prstGeom>
          <a:solidFill>
            <a:srgbClr val="082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0" y="4931974"/>
            <a:ext cx="2362200" cy="6376670"/>
          </a:xfrm>
          <a:custGeom>
            <a:avLst/>
            <a:gdLst/>
            <a:ahLst/>
            <a:cxnLst/>
            <a:rect l="l" t="t" r="r" b="b"/>
            <a:pathLst>
              <a:path w="2362200" h="6376670">
                <a:moveTo>
                  <a:pt x="1193850" y="0"/>
                </a:moveTo>
                <a:lnTo>
                  <a:pt x="682066" y="0"/>
                </a:lnTo>
                <a:lnTo>
                  <a:pt x="4559" y="1656435"/>
                </a:lnTo>
                <a:lnTo>
                  <a:pt x="516343" y="1656435"/>
                </a:lnTo>
                <a:lnTo>
                  <a:pt x="1193850" y="0"/>
                </a:lnTo>
                <a:close/>
              </a:path>
              <a:path w="2362200" h="6376670">
                <a:moveTo>
                  <a:pt x="1686013" y="4031373"/>
                </a:moveTo>
                <a:lnTo>
                  <a:pt x="952944" y="4031373"/>
                </a:lnTo>
                <a:lnTo>
                  <a:pt x="0" y="6360427"/>
                </a:lnTo>
                <a:lnTo>
                  <a:pt x="0" y="6376581"/>
                </a:lnTo>
                <a:lnTo>
                  <a:pt x="726478" y="6376581"/>
                </a:lnTo>
                <a:lnTo>
                  <a:pt x="1686013" y="4031373"/>
                </a:lnTo>
                <a:close/>
              </a:path>
              <a:path w="2362200" h="6376670">
                <a:moveTo>
                  <a:pt x="2361971" y="4029075"/>
                </a:moveTo>
                <a:lnTo>
                  <a:pt x="1391526" y="1657197"/>
                </a:lnTo>
                <a:lnTo>
                  <a:pt x="658406" y="1657197"/>
                </a:lnTo>
                <a:lnTo>
                  <a:pt x="1628876" y="4029075"/>
                </a:lnTo>
                <a:lnTo>
                  <a:pt x="2361971" y="4029075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65976"/>
            <a:ext cx="1172210" cy="163830"/>
          </a:xfrm>
          <a:custGeom>
            <a:avLst/>
            <a:gdLst/>
            <a:ahLst/>
            <a:cxnLst/>
            <a:rect l="l" t="t" r="r" b="b"/>
            <a:pathLst>
              <a:path w="1172210" h="163830">
                <a:moveTo>
                  <a:pt x="1171713" y="0"/>
                </a:moveTo>
                <a:lnTo>
                  <a:pt x="0" y="0"/>
                </a:lnTo>
                <a:lnTo>
                  <a:pt x="0" y="163272"/>
                </a:lnTo>
                <a:lnTo>
                  <a:pt x="1171713" y="163272"/>
                </a:lnTo>
                <a:lnTo>
                  <a:pt x="1171713" y="0"/>
                </a:lnTo>
                <a:close/>
              </a:path>
            </a:pathLst>
          </a:custGeom>
          <a:solidFill>
            <a:srgbClr val="8497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00ABA93F-4669-4D18-B288-47FD9B690880}"/>
              </a:ext>
            </a:extLst>
          </p:cNvPr>
          <p:cNvSpPr txBox="1">
            <a:spLocks/>
          </p:cNvSpPr>
          <p:nvPr/>
        </p:nvSpPr>
        <p:spPr>
          <a:xfrm>
            <a:off x="1579656" y="1213733"/>
            <a:ext cx="17088486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082F46"/>
                </a:solidFill>
                <a:latin typeface="TT Firs Neue DemiBold"/>
                <a:ea typeface="+mj-ea"/>
                <a:cs typeface="TT Firs Neue DemiBold"/>
              </a:defRPr>
            </a:lvl1pPr>
          </a:lstStyle>
          <a:p>
            <a:r>
              <a:rPr lang="ru-RU" kern="0" dirty="0">
                <a:solidFill>
                  <a:schemeClr val="bg1">
                    <a:lumMod val="95000"/>
                  </a:schemeClr>
                </a:solidFill>
              </a:rPr>
              <a:t>7.</a:t>
            </a:r>
            <a:r>
              <a:rPr lang="en-US" kern="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kern="0" dirty="0">
                <a:solidFill>
                  <a:schemeClr val="bg1">
                    <a:lumMod val="95000"/>
                  </a:schemeClr>
                </a:solidFill>
              </a:rPr>
              <a:t>Из представленных мер поддержки выберите «Выход </a:t>
            </a:r>
            <a:r>
              <a:rPr lang="en-US" kern="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kern="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kern="0" dirty="0">
                <a:solidFill>
                  <a:schemeClr val="bg1">
                    <a:lumMod val="95000"/>
                  </a:schemeClr>
                </a:solidFill>
              </a:rPr>
              <a:t>на </a:t>
            </a:r>
            <a:r>
              <a:rPr lang="ru-RU" kern="0" dirty="0" err="1">
                <a:solidFill>
                  <a:schemeClr val="bg1">
                    <a:lumMod val="95000"/>
                  </a:schemeClr>
                </a:solidFill>
              </a:rPr>
              <a:t>маркетплейсы</a:t>
            </a:r>
            <a:r>
              <a:rPr lang="ru-RU" kern="0" dirty="0">
                <a:solidFill>
                  <a:schemeClr val="bg1">
                    <a:lumMod val="95000"/>
                  </a:schemeClr>
                </a:solidFill>
              </a:rPr>
              <a:t>», выберите регион и Ваш юридический статус.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5016EED-D8E0-40D0-B0BB-59D321D59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"/>
          <a:stretch/>
        </p:blipFill>
        <p:spPr>
          <a:xfrm>
            <a:off x="2451412" y="2900938"/>
            <a:ext cx="15454281" cy="7869674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2AC0D8C-C669-4146-A74A-DE44770278B7}"/>
              </a:ext>
            </a:extLst>
          </p:cNvPr>
          <p:cNvSpPr/>
          <p:nvPr/>
        </p:nvSpPr>
        <p:spPr>
          <a:xfrm>
            <a:off x="11652250" y="4740275"/>
            <a:ext cx="4572000" cy="419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7D32B8C-3DF8-4680-8AB3-49E5788FC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12043" y="779092"/>
            <a:ext cx="1062419" cy="68298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96F8796-30D0-4AAE-A2CE-D5F25F17C34C}"/>
              </a:ext>
            </a:extLst>
          </p:cNvPr>
          <p:cNvSpPr/>
          <p:nvPr/>
        </p:nvSpPr>
        <p:spPr>
          <a:xfrm>
            <a:off x="17185866" y="2938833"/>
            <a:ext cx="466822" cy="353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0019FC5-8379-499B-B9CF-4FB3F6FBE3DE}"/>
              </a:ext>
            </a:extLst>
          </p:cNvPr>
          <p:cNvSpPr/>
          <p:nvPr/>
        </p:nvSpPr>
        <p:spPr>
          <a:xfrm>
            <a:off x="3651250" y="5502275"/>
            <a:ext cx="3077095" cy="2057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5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24D980C-B2CF-4E8F-9EE1-08EC163C8268}"/>
              </a:ext>
            </a:extLst>
          </p:cNvPr>
          <p:cNvSpPr/>
          <p:nvPr/>
        </p:nvSpPr>
        <p:spPr>
          <a:xfrm>
            <a:off x="-30916" y="-57665"/>
            <a:ext cx="20135016" cy="11366513"/>
          </a:xfrm>
          <a:prstGeom prst="rect">
            <a:avLst/>
          </a:prstGeom>
          <a:solidFill>
            <a:srgbClr val="082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0" y="4931974"/>
            <a:ext cx="2362200" cy="6376670"/>
          </a:xfrm>
          <a:custGeom>
            <a:avLst/>
            <a:gdLst/>
            <a:ahLst/>
            <a:cxnLst/>
            <a:rect l="l" t="t" r="r" b="b"/>
            <a:pathLst>
              <a:path w="2362200" h="6376670">
                <a:moveTo>
                  <a:pt x="1193850" y="0"/>
                </a:moveTo>
                <a:lnTo>
                  <a:pt x="682066" y="0"/>
                </a:lnTo>
                <a:lnTo>
                  <a:pt x="4559" y="1656435"/>
                </a:lnTo>
                <a:lnTo>
                  <a:pt x="516343" y="1656435"/>
                </a:lnTo>
                <a:lnTo>
                  <a:pt x="1193850" y="0"/>
                </a:lnTo>
                <a:close/>
              </a:path>
              <a:path w="2362200" h="6376670">
                <a:moveTo>
                  <a:pt x="1686013" y="4031373"/>
                </a:moveTo>
                <a:lnTo>
                  <a:pt x="952944" y="4031373"/>
                </a:lnTo>
                <a:lnTo>
                  <a:pt x="0" y="6360427"/>
                </a:lnTo>
                <a:lnTo>
                  <a:pt x="0" y="6376581"/>
                </a:lnTo>
                <a:lnTo>
                  <a:pt x="726478" y="6376581"/>
                </a:lnTo>
                <a:lnTo>
                  <a:pt x="1686013" y="4031373"/>
                </a:lnTo>
                <a:close/>
              </a:path>
              <a:path w="2362200" h="6376670">
                <a:moveTo>
                  <a:pt x="2361971" y="4029075"/>
                </a:moveTo>
                <a:lnTo>
                  <a:pt x="1391526" y="1657197"/>
                </a:lnTo>
                <a:lnTo>
                  <a:pt x="658406" y="1657197"/>
                </a:lnTo>
                <a:lnTo>
                  <a:pt x="1628876" y="4029075"/>
                </a:lnTo>
                <a:lnTo>
                  <a:pt x="2361971" y="4029075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65976"/>
            <a:ext cx="1172210" cy="163830"/>
          </a:xfrm>
          <a:custGeom>
            <a:avLst/>
            <a:gdLst/>
            <a:ahLst/>
            <a:cxnLst/>
            <a:rect l="l" t="t" r="r" b="b"/>
            <a:pathLst>
              <a:path w="1172210" h="163830">
                <a:moveTo>
                  <a:pt x="1171713" y="0"/>
                </a:moveTo>
                <a:lnTo>
                  <a:pt x="0" y="0"/>
                </a:lnTo>
                <a:lnTo>
                  <a:pt x="0" y="163272"/>
                </a:lnTo>
                <a:lnTo>
                  <a:pt x="1171713" y="163272"/>
                </a:lnTo>
                <a:lnTo>
                  <a:pt x="1171713" y="0"/>
                </a:lnTo>
                <a:close/>
              </a:path>
            </a:pathLst>
          </a:custGeom>
          <a:solidFill>
            <a:srgbClr val="8497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7D32B8C-3DF8-4680-8AB3-49E5788FC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912043" y="779092"/>
            <a:ext cx="1062419" cy="682984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625D1D8-F937-4DE7-9CB2-440D244147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b="5730"/>
          <a:stretch/>
        </p:blipFill>
        <p:spPr>
          <a:xfrm>
            <a:off x="1392780" y="2149474"/>
            <a:ext cx="17318540" cy="8319737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DFB0A2-2F84-4788-9606-DDEF4BB61389}"/>
              </a:ext>
            </a:extLst>
          </p:cNvPr>
          <p:cNvSpPr/>
          <p:nvPr/>
        </p:nvSpPr>
        <p:spPr>
          <a:xfrm>
            <a:off x="4946650" y="2987675"/>
            <a:ext cx="2286000" cy="228600"/>
          </a:xfrm>
          <a:prstGeom prst="rect">
            <a:avLst/>
          </a:prstGeom>
          <a:solidFill>
            <a:srgbClr val="9D8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3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21230</TotalTime>
  <Words>186</Words>
  <Application>Microsoft Office PowerPoint</Application>
  <PresentationFormat>Произвольный</PresentationFormat>
  <Paragraphs>15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Mangal</vt:lpstr>
      <vt:lpstr>TT Firs Neue</vt:lpstr>
      <vt:lpstr>TT Firs Neue DemiBold</vt:lpstr>
      <vt:lpstr>Office Theme</vt:lpstr>
      <vt:lpstr>Инструкция для подачи заявки на получение услуги по выведению  на маркетплейсы самозанятых Республики Татарстан</vt:lpstr>
      <vt:lpstr>Презентация PowerPoint</vt:lpstr>
      <vt:lpstr>2. Зайдите на платформу и нажмите на кнопку «Войти»</vt:lpstr>
      <vt:lpstr>3. Пройдите авторизацию через госуслуги</vt:lpstr>
      <vt:lpstr>4.Войдите в свой Личный Кабинет и выберите вкладку «Сервисы» на верхней панели.</vt:lpstr>
      <vt:lpstr>5. Выберите раздел «Региональные меры поддержки»</vt:lpstr>
      <vt:lpstr>6. Выберите панель «Получить поддержку»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 При корректном заполнение вы получите уведомление  о том что  Ваша заявка принята</vt:lpstr>
      <vt:lpstr>11. Статус Вашей заявки Вы сможете отслеживать в Вашем Личном кабинете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19.07 преза цэт</dc:title>
  <dc:creator>Пользователь</dc:creator>
  <cp:lastModifiedBy>Сельское поселение</cp:lastModifiedBy>
  <cp:revision>56</cp:revision>
  <dcterms:created xsi:type="dcterms:W3CDTF">2021-07-19T09:46:32Z</dcterms:created>
  <dcterms:modified xsi:type="dcterms:W3CDTF">2022-03-28T12:46:04Z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2021-07-19T00:00:00Z</vt:filetime>
  </property>
  <property fmtid="{D5CDD505-2E9C-101B-9397-08002B2CF9AE}" pid="3" name="Creator">
    <vt:lpwstr>Adobe Illustrator 24.1 (Windows)</vt:lpwstr>
  </property>
  <property fmtid="{D5CDD505-2E9C-101B-9397-08002B2CF9AE}" pid="4" name="LastSaved">
    <vt:filetime>2021-07-19T00:00:00Z</vt:filetime>
  </property>
</Properties>
</file>